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72" r:id="rId3"/>
    <p:sldId id="273" r:id="rId4"/>
    <p:sldId id="274" r:id="rId5"/>
    <p:sldId id="275" r:id="rId6"/>
    <p:sldId id="276" r:id="rId7"/>
    <p:sldId id="277" r:id="rId8"/>
    <p:sldId id="278" r:id="rId9"/>
    <p:sldId id="279" r:id="rId10"/>
    <p:sldId id="257"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Lst>
  <p:sldSz cx="12192000" cy="6858000"/>
  <p:notesSz cx="6858000" cy="9144000"/>
  <p:custDataLst>
    <p:tags r:id="rId26"/>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94595" autoAdjust="0"/>
  </p:normalViewPr>
  <p:slideViewPr>
    <p:cSldViewPr>
      <p:cViewPr varScale="1">
        <p:scale>
          <a:sx n="70" d="100"/>
          <a:sy n="70" d="100"/>
        </p:scale>
        <p:origin x="516" y="56"/>
      </p:cViewPr>
      <p:guideLst>
        <p:guide orient="horz" pos="2160"/>
        <p:guide pos="3840"/>
      </p:guideLst>
    </p:cSldViewPr>
  </p:slideViewPr>
  <p:outlineViewPr>
    <p:cViewPr>
      <p:scale>
        <a:sx n="33" d="100"/>
        <a:sy n="33" d="100"/>
      </p:scale>
      <p:origin x="0" y="3687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A5BA79-EA5C-49D5-9755-7DBA77E2DB76}" type="doc">
      <dgm:prSet loTypeId="urn:microsoft.com/office/officeart/2005/8/layout/cycle3" loCatId="cycle" qsTypeId="urn:microsoft.com/office/officeart/2005/8/quickstyle/simple3" qsCatId="simple" csTypeId="urn:microsoft.com/office/officeart/2005/8/colors/accent1_5" csCatId="accent1" phldr="1"/>
      <dgm:spPr/>
      <dgm:t>
        <a:bodyPr/>
        <a:lstStyle/>
        <a:p>
          <a:endParaRPr lang="es-ES"/>
        </a:p>
      </dgm:t>
    </dgm:pt>
    <dgm:pt modelId="{99E395B1-3C02-4630-9429-36C670F8AF6A}">
      <dgm:prSet phldrT="[Texto]" custT="1"/>
      <dgm:spPr/>
      <dgm:t>
        <a:bodyPr/>
        <a:lstStyle/>
        <a:p>
          <a:r>
            <a:rPr lang="es-ES" sz="2800" b="1" dirty="0" smtClean="0">
              <a:latin typeface="Garamond" pitchFamily="18" charset="0"/>
            </a:rPr>
            <a:t>Fenómeno Real</a:t>
          </a:r>
          <a:endParaRPr lang="es-ES" sz="2800" b="1" dirty="0">
            <a:latin typeface="Garamond" pitchFamily="18" charset="0"/>
          </a:endParaRPr>
        </a:p>
      </dgm:t>
    </dgm:pt>
    <dgm:pt modelId="{B1EE292D-B236-4FC9-A905-5F3CD1955EDC}" type="parTrans" cxnId="{6DCE0CBE-D650-4152-A2C1-898BDD03EA5A}">
      <dgm:prSet/>
      <dgm:spPr/>
      <dgm:t>
        <a:bodyPr/>
        <a:lstStyle/>
        <a:p>
          <a:endParaRPr lang="es-ES" sz="2800">
            <a:latin typeface="Garamond" pitchFamily="18" charset="0"/>
          </a:endParaRPr>
        </a:p>
      </dgm:t>
    </dgm:pt>
    <dgm:pt modelId="{7EAFE5B8-19E9-481D-A4E3-0E6941E40B3E}" type="sibTrans" cxnId="{6DCE0CBE-D650-4152-A2C1-898BDD03EA5A}">
      <dgm:prSet custT="1"/>
      <dgm:spPr/>
      <dgm:t>
        <a:bodyPr/>
        <a:lstStyle/>
        <a:p>
          <a:endParaRPr lang="es-ES" sz="2800" dirty="0">
            <a:latin typeface="Garamond" pitchFamily="18" charset="0"/>
          </a:endParaRPr>
        </a:p>
      </dgm:t>
    </dgm:pt>
    <dgm:pt modelId="{FAB48265-F8FC-4A70-9C81-59E05793A86F}">
      <dgm:prSet phldrT="[Texto]" custT="1"/>
      <dgm:spPr/>
      <dgm:t>
        <a:bodyPr/>
        <a:lstStyle/>
        <a:p>
          <a:r>
            <a:rPr lang="es-ES" sz="2800" b="1" dirty="0" smtClean="0">
              <a:latin typeface="Garamond" pitchFamily="18" charset="0"/>
            </a:rPr>
            <a:t>Formalización</a:t>
          </a:r>
          <a:endParaRPr lang="es-ES" sz="2800" b="1" dirty="0">
            <a:latin typeface="Garamond" pitchFamily="18" charset="0"/>
          </a:endParaRPr>
        </a:p>
      </dgm:t>
    </dgm:pt>
    <dgm:pt modelId="{6143EA23-9439-479B-868E-22F2A3BC8A20}" type="parTrans" cxnId="{2B4D2662-9254-4C6C-8702-AF6FD5E06265}">
      <dgm:prSet/>
      <dgm:spPr/>
      <dgm:t>
        <a:bodyPr/>
        <a:lstStyle/>
        <a:p>
          <a:endParaRPr lang="es-ES" sz="2800">
            <a:latin typeface="Garamond" pitchFamily="18" charset="0"/>
          </a:endParaRPr>
        </a:p>
      </dgm:t>
    </dgm:pt>
    <dgm:pt modelId="{56B3D526-3412-4284-B595-26242CE0051B}" type="sibTrans" cxnId="{2B4D2662-9254-4C6C-8702-AF6FD5E06265}">
      <dgm:prSet custT="1"/>
      <dgm:spPr/>
      <dgm:t>
        <a:bodyPr/>
        <a:lstStyle/>
        <a:p>
          <a:endParaRPr lang="es-ES" sz="2800">
            <a:latin typeface="Garamond" pitchFamily="18" charset="0"/>
          </a:endParaRPr>
        </a:p>
      </dgm:t>
    </dgm:pt>
    <dgm:pt modelId="{354F938A-783E-4C39-8AE8-4FC7BC1D362C}">
      <dgm:prSet phldrT="[Texto]" custT="1"/>
      <dgm:spPr/>
      <dgm:t>
        <a:bodyPr/>
        <a:lstStyle/>
        <a:p>
          <a:r>
            <a:rPr lang="es-ES" sz="2800" b="1" dirty="0" smtClean="0">
              <a:latin typeface="Garamond" pitchFamily="18" charset="0"/>
            </a:rPr>
            <a:t>Modelo</a:t>
          </a:r>
          <a:endParaRPr lang="es-ES" sz="2800" b="1" dirty="0">
            <a:latin typeface="Garamond" pitchFamily="18" charset="0"/>
          </a:endParaRPr>
        </a:p>
      </dgm:t>
    </dgm:pt>
    <dgm:pt modelId="{ED77C09F-F957-4DDB-B362-90E5A1736782}" type="parTrans" cxnId="{53271D0D-723D-4DA1-8217-43DF1692DD78}">
      <dgm:prSet/>
      <dgm:spPr/>
      <dgm:t>
        <a:bodyPr/>
        <a:lstStyle/>
        <a:p>
          <a:endParaRPr lang="es-ES" sz="2800">
            <a:latin typeface="Garamond" pitchFamily="18" charset="0"/>
          </a:endParaRPr>
        </a:p>
      </dgm:t>
    </dgm:pt>
    <dgm:pt modelId="{07EC56C5-8B34-4056-934A-1582A44B4D57}" type="sibTrans" cxnId="{53271D0D-723D-4DA1-8217-43DF1692DD78}">
      <dgm:prSet custT="1"/>
      <dgm:spPr/>
      <dgm:t>
        <a:bodyPr/>
        <a:lstStyle/>
        <a:p>
          <a:endParaRPr lang="es-ES" sz="2800">
            <a:latin typeface="Garamond" pitchFamily="18" charset="0"/>
          </a:endParaRPr>
        </a:p>
      </dgm:t>
    </dgm:pt>
    <dgm:pt modelId="{010A1B24-F1FB-403C-87DE-F9BBCB566EDA}" type="pres">
      <dgm:prSet presAssocID="{A0A5BA79-EA5C-49D5-9755-7DBA77E2DB76}" presName="Name0" presStyleCnt="0">
        <dgm:presLayoutVars>
          <dgm:dir/>
          <dgm:resizeHandles val="exact"/>
        </dgm:presLayoutVars>
      </dgm:prSet>
      <dgm:spPr/>
      <dgm:t>
        <a:bodyPr/>
        <a:lstStyle/>
        <a:p>
          <a:endParaRPr lang="es-ES"/>
        </a:p>
      </dgm:t>
    </dgm:pt>
    <dgm:pt modelId="{F5D88C74-5C96-4C2E-B5F9-6046B427E56B}" type="pres">
      <dgm:prSet presAssocID="{A0A5BA79-EA5C-49D5-9755-7DBA77E2DB76}" presName="cycle" presStyleCnt="0"/>
      <dgm:spPr/>
    </dgm:pt>
    <dgm:pt modelId="{B7D78900-85BE-46E1-AD66-CED0EB14AC99}" type="pres">
      <dgm:prSet presAssocID="{99E395B1-3C02-4630-9429-36C670F8AF6A}" presName="nodeFirstNode" presStyleLbl="node1" presStyleIdx="0" presStyleCnt="3">
        <dgm:presLayoutVars>
          <dgm:bulletEnabled val="1"/>
        </dgm:presLayoutVars>
      </dgm:prSet>
      <dgm:spPr/>
      <dgm:t>
        <a:bodyPr/>
        <a:lstStyle/>
        <a:p>
          <a:endParaRPr lang="es-ES"/>
        </a:p>
      </dgm:t>
    </dgm:pt>
    <dgm:pt modelId="{6D3F425B-63FA-4320-AFF9-11B504CAA88C}" type="pres">
      <dgm:prSet presAssocID="{7EAFE5B8-19E9-481D-A4E3-0E6941E40B3E}" presName="sibTransFirstNode" presStyleLbl="bgShp" presStyleIdx="0" presStyleCnt="1"/>
      <dgm:spPr/>
      <dgm:t>
        <a:bodyPr/>
        <a:lstStyle/>
        <a:p>
          <a:endParaRPr lang="es-ES"/>
        </a:p>
      </dgm:t>
    </dgm:pt>
    <dgm:pt modelId="{B6DC8CAD-F12B-448C-B3B3-F12DCDAF72BC}" type="pres">
      <dgm:prSet presAssocID="{FAB48265-F8FC-4A70-9C81-59E05793A86F}" presName="nodeFollowingNodes" presStyleLbl="node1" presStyleIdx="1" presStyleCnt="3" custRadScaleRad="137919" custRadScaleInc="-9716">
        <dgm:presLayoutVars>
          <dgm:bulletEnabled val="1"/>
        </dgm:presLayoutVars>
      </dgm:prSet>
      <dgm:spPr/>
      <dgm:t>
        <a:bodyPr/>
        <a:lstStyle/>
        <a:p>
          <a:endParaRPr lang="es-ES"/>
        </a:p>
      </dgm:t>
    </dgm:pt>
    <dgm:pt modelId="{5B0B16F3-DF9A-45B7-A1EA-10AD300D5B1F}" type="pres">
      <dgm:prSet presAssocID="{354F938A-783E-4C39-8AE8-4FC7BC1D362C}" presName="nodeFollowingNodes" presStyleLbl="node1" presStyleIdx="2" presStyleCnt="3" custRadScaleRad="136668" custRadScaleInc="9489">
        <dgm:presLayoutVars>
          <dgm:bulletEnabled val="1"/>
        </dgm:presLayoutVars>
      </dgm:prSet>
      <dgm:spPr/>
      <dgm:t>
        <a:bodyPr/>
        <a:lstStyle/>
        <a:p>
          <a:endParaRPr lang="es-ES"/>
        </a:p>
      </dgm:t>
    </dgm:pt>
  </dgm:ptLst>
  <dgm:cxnLst>
    <dgm:cxn modelId="{8F076F31-3334-4BBD-914C-9A16AEDEFAF0}" type="presOf" srcId="{354F938A-783E-4C39-8AE8-4FC7BC1D362C}" destId="{5B0B16F3-DF9A-45B7-A1EA-10AD300D5B1F}" srcOrd="0" destOrd="0" presId="urn:microsoft.com/office/officeart/2005/8/layout/cycle3"/>
    <dgm:cxn modelId="{6DCE0CBE-D650-4152-A2C1-898BDD03EA5A}" srcId="{A0A5BA79-EA5C-49D5-9755-7DBA77E2DB76}" destId="{99E395B1-3C02-4630-9429-36C670F8AF6A}" srcOrd="0" destOrd="0" parTransId="{B1EE292D-B236-4FC9-A905-5F3CD1955EDC}" sibTransId="{7EAFE5B8-19E9-481D-A4E3-0E6941E40B3E}"/>
    <dgm:cxn modelId="{53271D0D-723D-4DA1-8217-43DF1692DD78}" srcId="{A0A5BA79-EA5C-49D5-9755-7DBA77E2DB76}" destId="{354F938A-783E-4C39-8AE8-4FC7BC1D362C}" srcOrd="2" destOrd="0" parTransId="{ED77C09F-F957-4DDB-B362-90E5A1736782}" sibTransId="{07EC56C5-8B34-4056-934A-1582A44B4D57}"/>
    <dgm:cxn modelId="{EA5410B9-E0B5-462D-A398-BA16AA03453F}" type="presOf" srcId="{FAB48265-F8FC-4A70-9C81-59E05793A86F}" destId="{B6DC8CAD-F12B-448C-B3B3-F12DCDAF72BC}" srcOrd="0" destOrd="0" presId="urn:microsoft.com/office/officeart/2005/8/layout/cycle3"/>
    <dgm:cxn modelId="{4E2195AB-249F-4552-BF92-07D816CA01DE}" type="presOf" srcId="{7EAFE5B8-19E9-481D-A4E3-0E6941E40B3E}" destId="{6D3F425B-63FA-4320-AFF9-11B504CAA88C}" srcOrd="0" destOrd="0" presId="urn:microsoft.com/office/officeart/2005/8/layout/cycle3"/>
    <dgm:cxn modelId="{05FCB2A9-6667-4BE5-919B-1501D660DD17}" type="presOf" srcId="{99E395B1-3C02-4630-9429-36C670F8AF6A}" destId="{B7D78900-85BE-46E1-AD66-CED0EB14AC99}" srcOrd="0" destOrd="0" presId="urn:microsoft.com/office/officeart/2005/8/layout/cycle3"/>
    <dgm:cxn modelId="{2B4D2662-9254-4C6C-8702-AF6FD5E06265}" srcId="{A0A5BA79-EA5C-49D5-9755-7DBA77E2DB76}" destId="{FAB48265-F8FC-4A70-9C81-59E05793A86F}" srcOrd="1" destOrd="0" parTransId="{6143EA23-9439-479B-868E-22F2A3BC8A20}" sibTransId="{56B3D526-3412-4284-B595-26242CE0051B}"/>
    <dgm:cxn modelId="{280A7CCD-FDD0-4F62-8F6B-C111C7724811}" type="presOf" srcId="{A0A5BA79-EA5C-49D5-9755-7DBA77E2DB76}" destId="{010A1B24-F1FB-403C-87DE-F9BBCB566EDA}" srcOrd="0" destOrd="0" presId="urn:microsoft.com/office/officeart/2005/8/layout/cycle3"/>
    <dgm:cxn modelId="{B081765C-A49E-4F10-B6F8-3EA24C4F4C04}" type="presParOf" srcId="{010A1B24-F1FB-403C-87DE-F9BBCB566EDA}" destId="{F5D88C74-5C96-4C2E-B5F9-6046B427E56B}" srcOrd="0" destOrd="0" presId="urn:microsoft.com/office/officeart/2005/8/layout/cycle3"/>
    <dgm:cxn modelId="{704B7789-5C21-41A1-A224-8E5BBAEF236D}" type="presParOf" srcId="{F5D88C74-5C96-4C2E-B5F9-6046B427E56B}" destId="{B7D78900-85BE-46E1-AD66-CED0EB14AC99}" srcOrd="0" destOrd="0" presId="urn:microsoft.com/office/officeart/2005/8/layout/cycle3"/>
    <dgm:cxn modelId="{B3E66412-4F1D-44EC-BDF1-4D9868AD8A6A}" type="presParOf" srcId="{F5D88C74-5C96-4C2E-B5F9-6046B427E56B}" destId="{6D3F425B-63FA-4320-AFF9-11B504CAA88C}" srcOrd="1" destOrd="0" presId="urn:microsoft.com/office/officeart/2005/8/layout/cycle3"/>
    <dgm:cxn modelId="{C4ED4DD0-F855-4DCD-B010-0FE910944D2C}" type="presParOf" srcId="{F5D88C74-5C96-4C2E-B5F9-6046B427E56B}" destId="{B6DC8CAD-F12B-448C-B3B3-F12DCDAF72BC}" srcOrd="2" destOrd="0" presId="urn:microsoft.com/office/officeart/2005/8/layout/cycle3"/>
    <dgm:cxn modelId="{060401EE-1931-4009-AD16-6C9B0958DDE0}" type="presParOf" srcId="{F5D88C74-5C96-4C2E-B5F9-6046B427E56B}" destId="{5B0B16F3-DF9A-45B7-A1EA-10AD300D5B1F}" srcOrd="3"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F425B-63FA-4320-AFF9-11B504CAA88C}">
      <dsp:nvSpPr>
        <dsp:cNvPr id="0" name=""/>
        <dsp:cNvSpPr/>
      </dsp:nvSpPr>
      <dsp:spPr>
        <a:xfrm>
          <a:off x="2014775" y="-290630"/>
          <a:ext cx="4812625" cy="4812625"/>
        </a:xfrm>
        <a:prstGeom prst="circularArrow">
          <a:avLst>
            <a:gd name="adj1" fmla="val 5689"/>
            <a:gd name="adj2" fmla="val 340510"/>
            <a:gd name="adj3" fmla="val 12355258"/>
            <a:gd name="adj4" fmla="val 18317499"/>
            <a:gd name="adj5" fmla="val 5908"/>
          </a:avLst>
        </a:prstGeom>
        <a:solidFill>
          <a:schemeClr val="accent1">
            <a:tint val="40000"/>
            <a:hueOff val="0"/>
            <a:satOff val="0"/>
            <a:lumOff val="0"/>
            <a:alphaOff val="0"/>
          </a:schemeClr>
        </a:solidFill>
        <a:ln>
          <a:noFill/>
        </a:ln>
        <a:effectLst>
          <a:outerShdw blurRad="38100" dist="25400" dir="5400000" algn="t" rotWithShape="0">
            <a:srgbClr val="000000">
              <a:alpha val="50000"/>
            </a:srgbClr>
          </a:outerShdw>
        </a:effectLst>
      </dsp:spPr>
      <dsp:style>
        <a:lnRef idx="0">
          <a:scrgbClr r="0" g="0" b="0"/>
        </a:lnRef>
        <a:fillRef idx="1">
          <a:scrgbClr r="0" g="0" b="0"/>
        </a:fillRef>
        <a:effectRef idx="1">
          <a:scrgbClr r="0" g="0" b="0"/>
        </a:effectRef>
        <a:fontRef idx="minor"/>
      </dsp:style>
    </dsp:sp>
    <dsp:sp modelId="{B7D78900-85BE-46E1-AD66-CED0EB14AC99}">
      <dsp:nvSpPr>
        <dsp:cNvPr id="0" name=""/>
        <dsp:cNvSpPr/>
      </dsp:nvSpPr>
      <dsp:spPr>
        <a:xfrm>
          <a:off x="2704894" y="666"/>
          <a:ext cx="3432387" cy="1716193"/>
        </a:xfrm>
        <a:prstGeom prst="roundRect">
          <a:avLst/>
        </a:prstGeom>
        <a:blipFill rotWithShape="0">
          <a:blip xmlns:r="http://schemas.openxmlformats.org/officeDocument/2006/relationships" r:embed="rId1">
            <a:duotone>
              <a:schemeClr val="accent1">
                <a:alpha val="90000"/>
                <a:hueOff val="0"/>
                <a:satOff val="0"/>
                <a:lumOff val="0"/>
                <a:alphaOff val="0"/>
                <a:tint val="30000"/>
                <a:satMod val="300000"/>
              </a:schemeClr>
              <a:schemeClr val="accent1">
                <a:alpha val="90000"/>
                <a:hueOff val="0"/>
                <a:satOff val="0"/>
                <a:lumOff val="0"/>
                <a:alphaOff val="0"/>
                <a:tint val="40000"/>
                <a:satMod val="200000"/>
              </a:schemeClr>
            </a:duotone>
          </a:blip>
          <a:tile tx="0" ty="0" sx="70000" sy="70000" flip="none" algn="ctr"/>
        </a:blipFill>
        <a:ln>
          <a:noFill/>
        </a:ln>
        <a:effectLst>
          <a:outerShdw blurRad="38100" dist="25400" dir="5400000" algn="t" rotWithShape="0">
            <a:srgbClr val="000000">
              <a:alpha val="5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Fenómeno Real</a:t>
          </a:r>
          <a:endParaRPr lang="es-ES" sz="2800" b="1" kern="1200" dirty="0">
            <a:latin typeface="Garamond" pitchFamily="18" charset="0"/>
          </a:endParaRPr>
        </a:p>
      </dsp:txBody>
      <dsp:txXfrm>
        <a:off x="2788672" y="84444"/>
        <a:ext cx="3264831" cy="1548637"/>
      </dsp:txXfrm>
    </dsp:sp>
    <dsp:sp modelId="{B6DC8CAD-F12B-448C-B3B3-F12DCDAF72BC}">
      <dsp:nvSpPr>
        <dsp:cNvPr id="0" name=""/>
        <dsp:cNvSpPr/>
      </dsp:nvSpPr>
      <dsp:spPr>
        <a:xfrm>
          <a:off x="5409788" y="3159932"/>
          <a:ext cx="3432387" cy="1716193"/>
        </a:xfrm>
        <a:prstGeom prst="roundRect">
          <a:avLst/>
        </a:prstGeom>
        <a:blipFill rotWithShape="0">
          <a:blip xmlns:r="http://schemas.openxmlformats.org/officeDocument/2006/relationships" r:embed="rId1">
            <a:duotone>
              <a:schemeClr val="accent1">
                <a:alpha val="90000"/>
                <a:hueOff val="0"/>
                <a:satOff val="0"/>
                <a:lumOff val="0"/>
                <a:alphaOff val="-20000"/>
                <a:tint val="30000"/>
                <a:satMod val="300000"/>
              </a:schemeClr>
              <a:schemeClr val="accent1">
                <a:alpha val="90000"/>
                <a:hueOff val="0"/>
                <a:satOff val="0"/>
                <a:lumOff val="0"/>
                <a:alphaOff val="-20000"/>
                <a:tint val="40000"/>
                <a:satMod val="200000"/>
              </a:schemeClr>
            </a:duotone>
          </a:blip>
          <a:tile tx="0" ty="0" sx="70000" sy="70000" flip="none" algn="ctr"/>
        </a:blipFill>
        <a:ln>
          <a:noFill/>
        </a:ln>
        <a:effectLst>
          <a:outerShdw blurRad="38100" dist="25400" dir="5400000" algn="t" rotWithShape="0">
            <a:srgbClr val="000000">
              <a:alpha val="5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Formalización</a:t>
          </a:r>
          <a:endParaRPr lang="es-ES" sz="2800" b="1" kern="1200" dirty="0">
            <a:latin typeface="Garamond" pitchFamily="18" charset="0"/>
          </a:endParaRPr>
        </a:p>
      </dsp:txBody>
      <dsp:txXfrm>
        <a:off x="5493566" y="3243710"/>
        <a:ext cx="3264831" cy="1548637"/>
      </dsp:txXfrm>
    </dsp:sp>
    <dsp:sp modelId="{5B0B16F3-DF9A-45B7-A1EA-10AD300D5B1F}">
      <dsp:nvSpPr>
        <dsp:cNvPr id="0" name=""/>
        <dsp:cNvSpPr/>
      </dsp:nvSpPr>
      <dsp:spPr>
        <a:xfrm>
          <a:off x="25971" y="3159939"/>
          <a:ext cx="3432387" cy="1716193"/>
        </a:xfrm>
        <a:prstGeom prst="roundRect">
          <a:avLst/>
        </a:prstGeom>
        <a:blipFill rotWithShape="0">
          <a:blip xmlns:r="http://schemas.openxmlformats.org/officeDocument/2006/relationships" r:embed="rId1">
            <a:duotone>
              <a:schemeClr val="accent1">
                <a:alpha val="90000"/>
                <a:hueOff val="0"/>
                <a:satOff val="0"/>
                <a:lumOff val="0"/>
                <a:alphaOff val="-40000"/>
                <a:tint val="30000"/>
                <a:satMod val="300000"/>
              </a:schemeClr>
              <a:schemeClr val="accent1">
                <a:alpha val="90000"/>
                <a:hueOff val="0"/>
                <a:satOff val="0"/>
                <a:lumOff val="0"/>
                <a:alphaOff val="-40000"/>
                <a:tint val="40000"/>
                <a:satMod val="200000"/>
              </a:schemeClr>
            </a:duotone>
          </a:blip>
          <a:tile tx="0" ty="0" sx="70000" sy="70000" flip="none" algn="ctr"/>
        </a:blipFill>
        <a:ln>
          <a:noFill/>
        </a:ln>
        <a:effectLst>
          <a:outerShdw blurRad="38100" dist="25400" dir="5400000" algn="t" rotWithShape="0">
            <a:srgbClr val="000000">
              <a:alpha val="5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b="1" kern="1200" dirty="0" smtClean="0">
              <a:latin typeface="Garamond" pitchFamily="18" charset="0"/>
            </a:rPr>
            <a:t>Modelo</a:t>
          </a:r>
          <a:endParaRPr lang="es-ES" sz="2800" b="1" kern="1200" dirty="0">
            <a:latin typeface="Garamond" pitchFamily="18" charset="0"/>
          </a:endParaRPr>
        </a:p>
      </dsp:txBody>
      <dsp:txXfrm>
        <a:off x="109749" y="3243717"/>
        <a:ext cx="3264831" cy="1548637"/>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E16CF3-8537-4774-A9FC-A2A5296655A0}" type="datetimeFigureOut">
              <a:rPr lang="es-ES" smtClean="0"/>
              <a:pPr/>
              <a:t>21/06/2018</a:t>
            </a:fld>
            <a:endParaRPr lang="es-ES"/>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76EFD9-045A-467D-A5FA-40A98A1C0904}" type="slidenum">
              <a:rPr lang="es-ES" smtClean="0"/>
              <a:pPr/>
              <a:t>‹Nº›</a:t>
            </a:fld>
            <a:endParaRPr lang="es-ES"/>
          </a:p>
        </p:txBody>
      </p:sp>
    </p:spTree>
    <p:extLst>
      <p:ext uri="{BB962C8B-B14F-4D97-AF65-F5344CB8AC3E}">
        <p14:creationId xmlns:p14="http://schemas.microsoft.com/office/powerpoint/2010/main" val="969279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Comenzaremo</a:t>
            </a:r>
            <a:r>
              <a:rPr lang="es-ES" baseline="0" dirty="0" smtClean="0"/>
              <a:t>s esta unidad de introducción hablando un poco sobre el modelado de problemas. </a:t>
            </a:r>
          </a:p>
          <a:p>
            <a:endParaRPr lang="es-ES" baseline="0" dirty="0" smtClean="0"/>
          </a:p>
          <a:p>
            <a:r>
              <a:rPr lang="es-ES" baseline="0" dirty="0" smtClean="0"/>
              <a:t>A pesar de que el curso se centrará en el uso de </a:t>
            </a:r>
            <a:r>
              <a:rPr lang="es-ES" baseline="0" dirty="0" err="1" smtClean="0"/>
              <a:t>NetLogo</a:t>
            </a:r>
            <a:r>
              <a:rPr lang="es-ES" baseline="0" dirty="0" smtClean="0"/>
              <a:t> como lenguaje de programación, analizando los tipos de datos que manipula y las estructuras de programación que permite, es importante tener en cuenta que su objetivo principal reside en la creación de modelos para resolver problemas de todo tipo, ampliando así nuestra capacidad de comprender y conocer.</a:t>
            </a:r>
          </a:p>
          <a:p>
            <a:endParaRPr lang="es-ES" baseline="0" dirty="0" smtClean="0"/>
          </a:p>
          <a:p>
            <a:r>
              <a:rPr lang="es-ES" baseline="0" dirty="0" smtClean="0"/>
              <a:t>Por tanto, nuestra primera pregunta es…</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2</a:t>
            </a:fld>
            <a:endParaRPr lang="es-ES"/>
          </a:p>
        </p:txBody>
      </p:sp>
    </p:spTree>
    <p:extLst>
      <p:ext uri="{BB962C8B-B14F-4D97-AF65-F5344CB8AC3E}">
        <p14:creationId xmlns:p14="http://schemas.microsoft.com/office/powerpoint/2010/main" val="52933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a:t>
            </a:r>
            <a:r>
              <a:rPr lang="es-ES" baseline="0" dirty="0" smtClean="0"/>
              <a:t> qué consiste conocer?</a:t>
            </a:r>
          </a:p>
          <a:p>
            <a:endParaRPr lang="es-ES" baseline="0" dirty="0" smtClean="0"/>
          </a:p>
          <a:p>
            <a:r>
              <a:rPr lang="es-ES" baseline="0" dirty="0" smtClean="0"/>
              <a:t>Desde el principio de los tiempos la forma de conocer el mundo ha sido por medio de la observación. </a:t>
            </a:r>
          </a:p>
          <a:p>
            <a:endParaRPr lang="es-ES" baseline="0" dirty="0" smtClean="0"/>
          </a:p>
          <a:p>
            <a:r>
              <a:rPr lang="es-ES" baseline="0" dirty="0" smtClean="0"/>
              <a:t>El ser humano observa fenómenos del mundo real y descubre patrones que se repiten, </a:t>
            </a:r>
          </a:p>
          <a:p>
            <a:endParaRPr lang="es-ES" baseline="0" dirty="0" smtClean="0"/>
          </a:p>
          <a:p>
            <a:r>
              <a:rPr lang="es-ES" baseline="0" dirty="0" smtClean="0"/>
              <a:t>se da cuenta de que en muchos casos utiliza metodologías similares para entender y predecir el comportamiento de los fenómenos observados, </a:t>
            </a:r>
          </a:p>
          <a:p>
            <a:endParaRPr lang="es-ES" baseline="0" dirty="0" smtClean="0"/>
          </a:p>
          <a:p>
            <a:r>
              <a:rPr lang="es-ES" baseline="0" dirty="0" smtClean="0"/>
              <a:t>y que esta metodología es independiente del origen del fenómeno.</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3</a:t>
            </a:fld>
            <a:endParaRPr lang="es-ES"/>
          </a:p>
        </p:txBody>
      </p:sp>
    </p:spTree>
    <p:extLst>
      <p:ext uri="{BB962C8B-B14F-4D97-AF65-F5344CB8AC3E}">
        <p14:creationId xmlns:p14="http://schemas.microsoft.com/office/powerpoint/2010/main" val="1055148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Entonces, en</a:t>
            </a:r>
            <a:r>
              <a:rPr lang="es-ES" baseline="0" dirty="0" smtClean="0"/>
              <a:t> el S XVII se formaliza una metodología general para consolidar el proceso del conocimiento por medio de la observación, </a:t>
            </a:r>
          </a:p>
          <a:p>
            <a:endParaRPr lang="es-ES" baseline="0" dirty="0" smtClean="0"/>
          </a:p>
          <a:p>
            <a:r>
              <a:rPr lang="es-ES" baseline="0" dirty="0" smtClean="0"/>
              <a:t>Que se aplicará fundamentalmente a las ciencias y que conocemos como método científico.</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4</a:t>
            </a:fld>
            <a:endParaRPr lang="es-ES"/>
          </a:p>
        </p:txBody>
      </p:sp>
    </p:spTree>
    <p:extLst>
      <p:ext uri="{BB962C8B-B14F-4D97-AF65-F5344CB8AC3E}">
        <p14:creationId xmlns:p14="http://schemas.microsoft.com/office/powerpoint/2010/main" val="1479988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A pesar de las diversas variantes</a:t>
            </a:r>
            <a:r>
              <a:rPr lang="es-ES" baseline="0" dirty="0" smtClean="0"/>
              <a:t> que hay en la forma de aplicarlo, el método científico consta, esencialmente, de los siguientes pasos:</a:t>
            </a:r>
          </a:p>
          <a:p>
            <a:endParaRPr lang="es-ES" baseline="0" dirty="0" smtClean="0"/>
          </a:p>
          <a:p>
            <a:r>
              <a:rPr lang="es-ES" baseline="0" dirty="0" smtClean="0"/>
              <a:t>-Observación del fenómeno real</a:t>
            </a:r>
          </a:p>
          <a:p>
            <a:pPr>
              <a:buFontTx/>
              <a:buChar char="-"/>
            </a:pPr>
            <a:endParaRPr lang="es-ES" baseline="0" dirty="0" smtClean="0"/>
          </a:p>
          <a:p>
            <a:pPr>
              <a:buFontTx/>
              <a:buChar char="-"/>
            </a:pPr>
            <a:r>
              <a:rPr lang="es-ES" baseline="0" dirty="0" smtClean="0"/>
              <a:t>Formulación de hipótesis, a partir de las observaciones realizadas y de la experiencia del observador en fenómenos similares</a:t>
            </a:r>
          </a:p>
          <a:p>
            <a:pPr>
              <a:buFontTx/>
              <a:buChar char="-"/>
            </a:pPr>
            <a:endParaRPr lang="es-ES" baseline="0" dirty="0" smtClean="0"/>
          </a:p>
          <a:p>
            <a:pPr>
              <a:buFontTx/>
              <a:buChar char="-"/>
            </a:pPr>
            <a:r>
              <a:rPr lang="es-ES" baseline="0" dirty="0" smtClean="0"/>
              <a:t>Experimentación para poner a prueba la hipótesis anterior, repitiendo las observaciones del fenómeno bajo condiciones cambiantes</a:t>
            </a:r>
          </a:p>
          <a:p>
            <a:pPr>
              <a:buFontTx/>
              <a:buNone/>
            </a:pPr>
            <a:endParaRPr lang="es-ES" dirty="0" smtClean="0"/>
          </a:p>
          <a:p>
            <a:pPr>
              <a:buFontTx/>
              <a:buNone/>
            </a:pPr>
            <a:r>
              <a:rPr lang="es-ES" dirty="0" smtClean="0"/>
              <a:t>-Finalmente,</a:t>
            </a:r>
            <a:r>
              <a:rPr lang="es-ES" baseline="0" dirty="0" smtClean="0"/>
              <a:t> si es posible, la generación de una Tesis que consolide la hipótesis original… o si ha habido experimentos en contra de ella, una refutación de la misma.</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5</a:t>
            </a:fld>
            <a:endParaRPr lang="es-ES"/>
          </a:p>
        </p:txBody>
      </p:sp>
    </p:spTree>
    <p:extLst>
      <p:ext uri="{BB962C8B-B14F-4D97-AF65-F5344CB8AC3E}">
        <p14:creationId xmlns:p14="http://schemas.microsoft.com/office/powerpoint/2010/main" val="535230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este proceso, se hace evidente la necesidad de alimentar la</a:t>
            </a:r>
            <a:r>
              <a:rPr lang="es-ES" baseline="0" dirty="0" smtClean="0"/>
              <a:t> experiencia del observador para poder generar hipótesis plausibles que tengan cierta seguridad de éxito. </a:t>
            </a:r>
          </a:p>
          <a:p>
            <a:endParaRPr lang="es-ES" baseline="0" dirty="0" smtClean="0"/>
          </a:p>
          <a:p>
            <a:r>
              <a:rPr lang="es-ES" baseline="0" dirty="0" smtClean="0"/>
              <a:t>Pero no siempre es posible experimentar con el fenómeno real de forma directa, </a:t>
            </a:r>
          </a:p>
          <a:p>
            <a:endParaRPr lang="es-ES" baseline="0" dirty="0" smtClean="0"/>
          </a:p>
          <a:p>
            <a:r>
              <a:rPr lang="es-ES" baseline="0" dirty="0" smtClean="0"/>
              <a:t>ya sea por imposibilidad física (porque cae fuera de nuestra capacidad hacer que se repita o controlar las condiciones en que se da), </a:t>
            </a:r>
          </a:p>
          <a:p>
            <a:endParaRPr lang="es-ES" baseline="0" dirty="0" smtClean="0"/>
          </a:p>
          <a:p>
            <a:r>
              <a:rPr lang="es-ES" baseline="0" dirty="0" smtClean="0"/>
              <a:t>o por imposibilidad ética (el suceso de algunos fenómenos puede llevar asociados resultados perjudiciales).</a:t>
            </a:r>
          </a:p>
          <a:p>
            <a:endParaRPr lang="es-ES" baseline="0" dirty="0" smtClean="0"/>
          </a:p>
          <a:p>
            <a:r>
              <a:rPr lang="es-ES" baseline="0" dirty="0" err="1" smtClean="0"/>
              <a:t>Click</a:t>
            </a:r>
            <a:r>
              <a:rPr lang="es-ES" baseline="0" dirty="0" smtClean="0"/>
              <a:t> </a:t>
            </a:r>
          </a:p>
          <a:p>
            <a:endParaRPr lang="es-ES" baseline="0" dirty="0" smtClean="0"/>
          </a:p>
          <a:p>
            <a:r>
              <a:rPr lang="es-ES" baseline="0" dirty="0" smtClean="0"/>
              <a:t>En este contexto, los modelos se presentan como una proyección de la realidad que permite ser modificada, observada y medida sin afectar al fenómeno real que representan, pero (si están bien hechos) dando información acerca de las causas y efectos de dicha realidad.</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6</a:t>
            </a:fld>
            <a:endParaRPr lang="es-ES"/>
          </a:p>
        </p:txBody>
      </p:sp>
    </p:spTree>
    <p:extLst>
      <p:ext uri="{BB962C8B-B14F-4D97-AF65-F5344CB8AC3E}">
        <p14:creationId xmlns:p14="http://schemas.microsoft.com/office/powerpoint/2010/main" val="2395384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lnSpcReduction="20000"/>
          </a:bodyPr>
          <a:lstStyle/>
          <a:p>
            <a:r>
              <a:rPr lang="es-ES" dirty="0" smtClean="0"/>
              <a:t>Aunque existe una</a:t>
            </a:r>
            <a:r>
              <a:rPr lang="es-ES" baseline="0" dirty="0" smtClean="0"/>
              <a:t> gran variedad de definiciones de lo que es un modelo, para este curso nos basta la que tenemos aquí representada: </a:t>
            </a:r>
          </a:p>
          <a:p>
            <a:endParaRPr lang="es-ES" baseline="0" dirty="0" smtClean="0"/>
          </a:p>
          <a:p>
            <a:r>
              <a:rPr lang="es-ES" baseline="0" dirty="0" smtClean="0"/>
              <a:t>Un modelo es una representación abstracta de cierto fenómeno, donde damos forma a los elementos que caracterizan el aspecto que nos interesa de la realidad modelada y a las relaciones entre esos elementos.</a:t>
            </a:r>
          </a:p>
          <a:p>
            <a:endParaRPr lang="es-ES" baseline="0" dirty="0" smtClean="0"/>
          </a:p>
          <a:p>
            <a:r>
              <a:rPr lang="es-ES" baseline="0" dirty="0" smtClean="0"/>
              <a:t>Debemos hacer hincapié en que esta representación son tan importantes los elementos como las relaciones que se dan entre ellos.</a:t>
            </a:r>
          </a:p>
          <a:p>
            <a:endParaRPr lang="es-ES" baseline="0" dirty="0" smtClean="0"/>
          </a:p>
          <a:p>
            <a:r>
              <a:rPr lang="es-ES" baseline="0" dirty="0" err="1" smtClean="0"/>
              <a:t>CLick</a:t>
            </a:r>
            <a:endParaRPr lang="es-ES" baseline="0" dirty="0" smtClean="0"/>
          </a:p>
          <a:p>
            <a:endParaRPr lang="es-ES" baseline="0" dirty="0" smtClean="0"/>
          </a:p>
          <a:p>
            <a:r>
              <a:rPr lang="es-ES" dirty="0" smtClean="0"/>
              <a:t>Surgen distintas</a:t>
            </a:r>
            <a:r>
              <a:rPr lang="es-ES" baseline="0" dirty="0" smtClean="0"/>
              <a:t> alternativas para representar los fenómenos. </a:t>
            </a:r>
          </a:p>
          <a:p>
            <a:endParaRPr lang="es-ES" baseline="0" dirty="0" smtClean="0"/>
          </a:p>
          <a:p>
            <a:r>
              <a:rPr lang="es-ES" baseline="0" dirty="0" smtClean="0"/>
              <a:t>Las que a nosotros nos interesan son las más formales y potentes que se han generado hasta el momento, y que se engloban dentro de lo que se conoce como Modelado Matemático, que, esencialmente son de tres tipos:</a:t>
            </a:r>
          </a:p>
          <a:p>
            <a:pPr>
              <a:buFontTx/>
              <a:buChar char="-"/>
            </a:pPr>
            <a:endParaRPr lang="es-ES" baseline="0" dirty="0" smtClean="0"/>
          </a:p>
          <a:p>
            <a:pPr>
              <a:buFontTx/>
              <a:buChar char="-"/>
            </a:pPr>
            <a:r>
              <a:rPr lang="es-ES" baseline="0" dirty="0" smtClean="0"/>
              <a:t>La creación de Teorías matemáticas, que por medio de un lenguaje formal y un sistema de razonamiento permiten generar verdades lógicas (en este tipo de modelados estaría la Geometría, el Análisis, el Álgebra, </a:t>
            </a:r>
            <a:r>
              <a:rPr lang="es-ES" baseline="0" dirty="0" err="1" smtClean="0"/>
              <a:t>etc</a:t>
            </a:r>
            <a:r>
              <a:rPr lang="es-ES" baseline="0" dirty="0" smtClean="0"/>
              <a:t>)</a:t>
            </a:r>
          </a:p>
          <a:p>
            <a:pPr>
              <a:buFontTx/>
              <a:buChar char="-"/>
            </a:pPr>
            <a:endParaRPr lang="es-ES" baseline="0" dirty="0" smtClean="0"/>
          </a:p>
          <a:p>
            <a:pPr>
              <a:buFontTx/>
              <a:buChar char="-"/>
            </a:pPr>
            <a:r>
              <a:rPr lang="es-ES" baseline="0" dirty="0" smtClean="0"/>
              <a:t>La creación de modelos Numéricos, generalmente basados en ecuaciones lineales, ecuaciones diferenciales, o sistemas de éstas, etc..)</a:t>
            </a:r>
          </a:p>
          <a:p>
            <a:pPr>
              <a:buFontTx/>
              <a:buChar char="-"/>
            </a:pPr>
            <a:endParaRPr lang="es-ES" baseline="0" dirty="0" smtClean="0"/>
          </a:p>
          <a:p>
            <a:pPr>
              <a:buFontTx/>
              <a:buChar char="-"/>
            </a:pPr>
            <a:r>
              <a:rPr lang="es-ES" baseline="0" dirty="0" smtClean="0"/>
              <a:t>Y los modelos computacionales, donde se engloban los lenguajes de programación, sistemas basados en agentes, algoritmos evolutivos… que en los últimos años, y gracias a la capacidad creciente de los ordenadores, permiten generar modelos muy variados de una forma rápida y barata.</a:t>
            </a: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7</a:t>
            </a:fld>
            <a:endParaRPr lang="es-ES"/>
          </a:p>
        </p:txBody>
      </p:sp>
    </p:spTree>
    <p:extLst>
      <p:ext uri="{BB962C8B-B14F-4D97-AF65-F5344CB8AC3E}">
        <p14:creationId xmlns:p14="http://schemas.microsoft.com/office/powerpoint/2010/main" val="1473249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ES" dirty="0" smtClean="0"/>
              <a:t>Habitualmente, el proceso de modelado tie</a:t>
            </a:r>
            <a:r>
              <a:rPr lang="es-ES" baseline="0" dirty="0" smtClean="0"/>
              <a:t>ne un ciclo de vida en el que destacan 3 fases bien diferenciadas:</a:t>
            </a:r>
          </a:p>
          <a:p>
            <a:endParaRPr lang="es-ES" baseline="0" dirty="0" smtClean="0"/>
          </a:p>
          <a:p>
            <a:r>
              <a:rPr lang="es-ES" baseline="0" dirty="0" err="1" smtClean="0"/>
              <a:t>Click</a:t>
            </a:r>
            <a:r>
              <a:rPr lang="es-ES" baseline="0" dirty="0" smtClean="0"/>
              <a:t> </a:t>
            </a:r>
          </a:p>
          <a:p>
            <a:endParaRPr lang="es-ES" baseline="0" dirty="0" smtClean="0"/>
          </a:p>
          <a:p>
            <a:pPr marL="228600" indent="-228600">
              <a:buAutoNum type="arabicPeriod"/>
            </a:pPr>
            <a:r>
              <a:rPr lang="es-ES" baseline="0" dirty="0" smtClean="0"/>
              <a:t>A partir del fenómeno real, y por un procedimiento de interpretación de las observaciones sobre el mismo, procedemos a una fase de formalización haciendo uso de algún lenguaje formal.</a:t>
            </a:r>
          </a:p>
          <a:p>
            <a:pPr marL="228600" indent="-228600">
              <a:buAutoNum type="arabicPeriod"/>
            </a:pPr>
            <a:endParaRPr lang="es-ES" baseline="0" dirty="0" smtClean="0"/>
          </a:p>
          <a:p>
            <a:pPr marL="228600" indent="-228600">
              <a:buAutoNum type="arabicPeriod"/>
            </a:pPr>
            <a:r>
              <a:rPr lang="es-ES" baseline="0" dirty="0" err="1" smtClean="0"/>
              <a:t>Clisk</a:t>
            </a:r>
            <a:endParaRPr lang="es-ES" baseline="0" dirty="0" smtClean="0"/>
          </a:p>
          <a:p>
            <a:pPr marL="228600" indent="-228600">
              <a:buAutoNum type="arabicPeriod"/>
            </a:pPr>
            <a:endParaRPr lang="es-ES" baseline="0" dirty="0" smtClean="0"/>
          </a:p>
          <a:p>
            <a:pPr marL="228600" indent="-228600">
              <a:buAutoNum type="arabicPeriod"/>
            </a:pPr>
            <a:r>
              <a:rPr lang="es-ES" baseline="0" dirty="0" smtClean="0"/>
              <a:t>Si el modelo que queremos conseguir tiene propiedades dinámicas, es decir, admite simulaciones que ayuden a comprender la realidad, procedemos a implementar dicha formalización en un sistema que lo permita.</a:t>
            </a:r>
          </a:p>
          <a:p>
            <a:pPr marL="228600" indent="-228600">
              <a:buAutoNum type="arabicPeriod"/>
            </a:pPr>
            <a:endParaRPr lang="es-ES" baseline="0" dirty="0" smtClean="0"/>
          </a:p>
          <a:p>
            <a:pPr marL="228600" indent="-228600">
              <a:buAutoNum type="arabicPeriod"/>
            </a:pPr>
            <a:r>
              <a:rPr lang="es-ES" baseline="0" dirty="0" err="1" smtClean="0"/>
              <a:t>Click</a:t>
            </a:r>
            <a:endParaRPr lang="es-ES" baseline="0" dirty="0" smtClean="0"/>
          </a:p>
          <a:p>
            <a:pPr marL="228600" indent="-228600">
              <a:buAutoNum type="arabicPeriod"/>
            </a:pPr>
            <a:endParaRPr lang="es-ES" baseline="0" dirty="0" smtClean="0"/>
          </a:p>
          <a:p>
            <a:pPr marL="228600" indent="-228600">
              <a:buAutoNum type="arabicPeriod"/>
            </a:pPr>
            <a:r>
              <a:rPr lang="es-ES" baseline="0" dirty="0" smtClean="0"/>
              <a:t>Por último, y tras haber ejecutado simulaciones en el modelo, evaluamos los resultados obtenidos con los que se pueden observar en el mundo real</a:t>
            </a:r>
          </a:p>
          <a:p>
            <a:pPr marL="228600" indent="-228600">
              <a:buAutoNum type="arabicPeriod"/>
            </a:pPr>
            <a:endParaRPr lang="es-ES" baseline="0" dirty="0" smtClean="0"/>
          </a:p>
          <a:p>
            <a:pPr marL="228600" indent="-228600">
              <a:buNone/>
            </a:pPr>
            <a:r>
              <a:rPr lang="es-ES" baseline="0" dirty="0" smtClean="0"/>
              <a:t>Debe tenerse en cuenta que lo normal no es realizar un proceso lineal, sino que se forma un ciclo de vida en el que, por aproximaciones sucesivas, obtenemos una colección de modelos cada vez más fieles al fenómeno real (al menos en las características que son el foco de nuestra hipótesis).</a:t>
            </a:r>
          </a:p>
          <a:p>
            <a:pPr marL="228600" indent="-228600">
              <a:buAutoNum type="arabicPeriod"/>
            </a:pPr>
            <a:endParaRPr lang="es-ES" dirty="0"/>
          </a:p>
        </p:txBody>
      </p:sp>
      <p:sp>
        <p:nvSpPr>
          <p:cNvPr id="4" name="3 Marcador de número de diapositiva"/>
          <p:cNvSpPr>
            <a:spLocks noGrp="1"/>
          </p:cNvSpPr>
          <p:nvPr>
            <p:ph type="sldNum" sz="quarter" idx="10"/>
          </p:nvPr>
        </p:nvSpPr>
        <p:spPr/>
        <p:txBody>
          <a:bodyPr/>
          <a:lstStyle/>
          <a:p>
            <a:fld id="{56C78784-CA71-4394-A1EC-DE9F81C7AEF4}" type="slidenum">
              <a:rPr lang="es-ES" smtClean="0"/>
              <a:pPr/>
              <a:t>8</a:t>
            </a:fld>
            <a:endParaRPr lang="es-ES"/>
          </a:p>
        </p:txBody>
      </p:sp>
    </p:spTree>
    <p:extLst>
      <p:ext uri="{BB962C8B-B14F-4D97-AF65-F5344CB8AC3E}">
        <p14:creationId xmlns:p14="http://schemas.microsoft.com/office/powerpoint/2010/main" val="2153709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pPr/>
              <a:t>21/06/2018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pPr/>
              <a:t>21/06/2018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pPr/>
              <a:t>21/06/2018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pPr/>
              <a:t>21/06/2018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pPr/>
              <a:t>21/06/2018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7A847CFC-816F-41D0-AAC0-9BF4FEBC753E}" type="datetimeFigureOut">
              <a:rPr lang="es-ES" smtClean="0"/>
              <a:pPr/>
              <a:t>21/06/2018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7A847CFC-816F-41D0-AAC0-9BF4FEBC753E}" type="datetimeFigureOut">
              <a:rPr lang="es-ES" smtClean="0"/>
              <a:pPr/>
              <a:t>21/06/2018</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7A847CFC-816F-41D0-AAC0-9BF4FEBC753E}" type="datetimeFigureOut">
              <a:rPr lang="es-ES" smtClean="0"/>
              <a:pPr/>
              <a:t>21/06/2018</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pPr/>
              <a:t>21/06/2018</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21/06/2018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21/06/2018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pPr/>
              <a:t>21/06/2018</a:t>
            </a:fld>
            <a:endParaRPr lang="es-ES"/>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gif"/></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fontScale="90000"/>
          </a:bodyPr>
          <a:lstStyle/>
          <a:p>
            <a:r>
              <a:rPr lang="es-ES" dirty="0"/>
              <a:t>Aproximaciones al modelado de la complejidad: Sistemas Dinámicos, Sistemas </a:t>
            </a:r>
            <a:r>
              <a:rPr lang="es-ES" dirty="0" err="1"/>
              <a:t>MultiAgente</a:t>
            </a:r>
            <a:r>
              <a:rPr lang="es-ES" dirty="0"/>
              <a:t> y Redes Complejas</a:t>
            </a:r>
            <a:r>
              <a:rPr lang="es-ES" dirty="0" smtClean="0">
                <a:latin typeface="Garamond" pitchFamily="18" charset="0"/>
              </a:rPr>
              <a:t> </a:t>
            </a:r>
            <a:endParaRPr lang="es-ES" dirty="0">
              <a:latin typeface="Garamond" pitchFamily="18" charset="0"/>
            </a:endParaRPr>
          </a:p>
        </p:txBody>
      </p:sp>
      <p:sp>
        <p:nvSpPr>
          <p:cNvPr id="3" name="2 Subtítulo"/>
          <p:cNvSpPr>
            <a:spLocks noGrp="1"/>
          </p:cNvSpPr>
          <p:nvPr>
            <p:ph type="subTitle" idx="1"/>
          </p:nvPr>
        </p:nvSpPr>
        <p:spPr/>
        <p:txBody>
          <a:bodyPr/>
          <a:lstStyle/>
          <a:p>
            <a:r>
              <a:rPr lang="es-ES" dirty="0" smtClean="0">
                <a:latin typeface="Garamond" pitchFamily="18" charset="0"/>
              </a:rPr>
              <a:t>Métodos Cuantitativos para el Modelado y Análisis de la Complejidad</a:t>
            </a:r>
            <a:endParaRPr lang="es-ES" dirty="0">
              <a:latin typeface="Garamond"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smtClean="0"/>
              <a:t>Sistemas Dinámicos: Primera Formalización para la Complejidad</a:t>
            </a:r>
            <a:endParaRPr lang="es-ES" dirty="0">
              <a:latin typeface="Garamond" pitchFamily="18" charset="0"/>
            </a:endParaRPr>
          </a:p>
        </p:txBody>
      </p:sp>
      <p:sp>
        <p:nvSpPr>
          <p:cNvPr id="3" name="2 Marcador de contenido"/>
          <p:cNvSpPr>
            <a:spLocks noGrp="1"/>
          </p:cNvSpPr>
          <p:nvPr>
            <p:ph idx="1"/>
          </p:nvPr>
        </p:nvSpPr>
        <p:spPr>
          <a:xfrm>
            <a:off x="1199456" y="2204865"/>
            <a:ext cx="9011344" cy="3921299"/>
          </a:xfrm>
        </p:spPr>
        <p:txBody>
          <a:bodyPr>
            <a:normAutofit/>
          </a:bodyPr>
          <a:lstStyle/>
          <a:p>
            <a:pPr>
              <a:buNone/>
            </a:pPr>
            <a:r>
              <a:rPr lang="es-ES" sz="2800" dirty="0"/>
              <a:t>Un sistema dinámico es una 3-tupla (T,M,Φ), donde </a:t>
            </a:r>
          </a:p>
          <a:p>
            <a:r>
              <a:rPr lang="es-ES" sz="2800" dirty="0"/>
              <a:t>T es el tiempo, </a:t>
            </a:r>
          </a:p>
          <a:p>
            <a:r>
              <a:rPr lang="es-ES" sz="2800" dirty="0"/>
              <a:t>M es un conjunto de posibles estados del sistema</a:t>
            </a:r>
          </a:p>
          <a:p>
            <a:r>
              <a:rPr lang="es-ES" sz="2800" dirty="0"/>
              <a:t>Φ es una función verificando:</a:t>
            </a:r>
          </a:p>
        </p:txBody>
      </p:sp>
      <p:pic>
        <p:nvPicPr>
          <p:cNvPr id="97281" name="Picture 1"/>
          <p:cNvPicPr>
            <a:picLocks noChangeAspect="1" noChangeArrowheads="1"/>
          </p:cNvPicPr>
          <p:nvPr/>
        </p:nvPicPr>
        <p:blipFill>
          <a:blip r:embed="rId2" cstate="print">
            <a:biLevel thresh="50000"/>
          </a:blip>
          <a:srcRect/>
          <a:stretch>
            <a:fillRect/>
          </a:stretch>
        </p:blipFill>
        <p:spPr bwMode="auto">
          <a:xfrm>
            <a:off x="3575720" y="4515627"/>
            <a:ext cx="6048672" cy="1001605"/>
          </a:xfrm>
          <a:prstGeom prst="rect">
            <a:avLst/>
          </a:prstGeom>
          <a:noFill/>
          <a:ln w="9525">
            <a:noFill/>
            <a:miter lim="800000"/>
            <a:headEnd/>
            <a:tailEnd/>
          </a:ln>
        </p:spPr>
      </p:pic>
      <p:pic>
        <p:nvPicPr>
          <p:cNvPr id="1026" name="Picture 2" descr="http://images.books24x7.com/bookimages/id_13495/fig19-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0296" y="2060848"/>
            <a:ext cx="3333750" cy="23717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23392" y="1927374"/>
            <a:ext cx="8280920" cy="4525963"/>
          </a:xfrm>
        </p:spPr>
        <p:txBody>
          <a:bodyPr>
            <a:noAutofit/>
          </a:bodyPr>
          <a:lstStyle/>
          <a:p>
            <a:pPr marL="0" indent="0">
              <a:buNone/>
            </a:pPr>
            <a:r>
              <a:rPr lang="es-ES" sz="2800" dirty="0"/>
              <a:t>Esencialmente, (T,M,Φ) produce una serie de aplicaciones de M en sí mismo. </a:t>
            </a:r>
          </a:p>
          <a:p>
            <a:pPr marL="0" indent="0">
              <a:buNone/>
            </a:pPr>
            <a:r>
              <a:rPr lang="es-ES" sz="2800" dirty="0"/>
              <a:t>Dada una condición inicial </a:t>
            </a:r>
            <a:r>
              <a:rPr lang="es-ES" sz="2800" i="1" dirty="0"/>
              <a:t>x</a:t>
            </a:r>
            <a:r>
              <a:rPr lang="es-ES" sz="2800" i="1" baseline="-25000" dirty="0"/>
              <a:t>0</a:t>
            </a:r>
            <a:r>
              <a:rPr lang="es-ES" sz="2800" i="1" dirty="0"/>
              <a:t>= x(0)</a:t>
            </a:r>
            <a:r>
              <a:rPr lang="es-ES" sz="2800" dirty="0"/>
              <a:t>, (T,M,Φ) produce una trayectoria determinista, </a:t>
            </a:r>
            <a:r>
              <a:rPr lang="es-ES" sz="2800" i="1" dirty="0"/>
              <a:t>x(t)</a:t>
            </a:r>
            <a:r>
              <a:rPr lang="es-ES" sz="2800" dirty="0"/>
              <a:t>, para cada </a:t>
            </a:r>
            <a:r>
              <a:rPr lang="es-ES" sz="2800" i="1" dirty="0"/>
              <a:t>t</a:t>
            </a:r>
            <a:r>
              <a:rPr lang="es-ES" sz="2800" dirty="0"/>
              <a:t> en T.</a:t>
            </a:r>
          </a:p>
          <a:p>
            <a:pPr marL="0" indent="0">
              <a:buNone/>
            </a:pPr>
            <a:r>
              <a:rPr lang="es-ES" sz="2800" dirty="0"/>
              <a:t>Habitualmente, o bien T es un intervalo de la recta real (y suele llamarse </a:t>
            </a:r>
            <a:r>
              <a:rPr lang="es-ES" sz="2800" b="1" dirty="0"/>
              <a:t>flujo</a:t>
            </a:r>
            <a:r>
              <a:rPr lang="es-ES" sz="2800" dirty="0"/>
              <a:t>), o bien los números naturales (y suele llamarse </a:t>
            </a:r>
            <a:r>
              <a:rPr lang="es-ES" sz="2800" b="1" dirty="0"/>
              <a:t>mapeado</a:t>
            </a:r>
            <a:r>
              <a:rPr lang="es-ES" sz="2800" dirty="0"/>
              <a:t>).</a:t>
            </a:r>
          </a:p>
          <a:p>
            <a:pPr marL="0" indent="0">
              <a:buNone/>
            </a:pPr>
            <a:endParaRPr lang="es-ES" sz="2800" dirty="0"/>
          </a:p>
          <a:p>
            <a:pPr marL="0" indent="0" algn="ctr">
              <a:buNone/>
            </a:pPr>
            <a:r>
              <a:rPr lang="es-ES" sz="2400" b="1" dirty="0"/>
              <a:t>Sistema Dinámico = Tiempo + Estados + Determinismo</a:t>
            </a:r>
            <a:endParaRPr lang="es-ES" sz="2400" dirty="0"/>
          </a:p>
        </p:txBody>
      </p:sp>
      <p:pic>
        <p:nvPicPr>
          <p:cNvPr id="5" name="Picture 2" descr="http://images.books24x7.com/bookimages/id_13495/fig19-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0296" y="2060848"/>
            <a:ext cx="3333750" cy="2371726"/>
          </a:xfrm>
          <a:prstGeom prst="rect">
            <a:avLst/>
          </a:prstGeom>
          <a:noFill/>
          <a:extLst>
            <a:ext uri="{909E8E84-426E-40DD-AFC4-6F175D3DCCD1}">
              <a14:hiddenFill xmlns:a14="http://schemas.microsoft.com/office/drawing/2010/main">
                <a:solidFill>
                  <a:srgbClr val="FFFFFF"/>
                </a:solidFill>
              </a14:hiddenFill>
            </a:ext>
          </a:extLst>
        </p:spPr>
      </p:pic>
      <p:sp>
        <p:nvSpPr>
          <p:cNvPr id="7" name="1 Título"/>
          <p:cNvSpPr>
            <a:spLocks noGrp="1"/>
          </p:cNvSpPr>
          <p:nvPr>
            <p:ph type="title"/>
          </p:nvPr>
        </p:nvSpPr>
        <p:spPr>
          <a:xfrm>
            <a:off x="609600" y="274638"/>
            <a:ext cx="10972800" cy="1143000"/>
          </a:xfrm>
        </p:spPr>
        <p:txBody>
          <a:bodyPr>
            <a:normAutofit fontScale="90000"/>
          </a:bodyPr>
          <a:lstStyle/>
          <a:p>
            <a:r>
              <a:rPr lang="es-ES" dirty="0" smtClean="0"/>
              <a:t>Sistemas Dinámicos: Primera Formalización para la Complejidad</a:t>
            </a:r>
            <a:endParaRPr lang="es-ES" dirty="0">
              <a:latin typeface="Garamond"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Expresiones habituales de SSDD</a:t>
            </a:r>
            <a:endParaRPr lang="es-ES" dirty="0"/>
          </a:p>
        </p:txBody>
      </p:sp>
      <p:sp>
        <p:nvSpPr>
          <p:cNvPr id="3" name="2 Marcador de contenido"/>
          <p:cNvSpPr>
            <a:spLocks noGrp="1"/>
          </p:cNvSpPr>
          <p:nvPr>
            <p:ph idx="1"/>
          </p:nvPr>
        </p:nvSpPr>
        <p:spPr>
          <a:xfrm>
            <a:off x="767408" y="1556792"/>
            <a:ext cx="9878888" cy="4525963"/>
          </a:xfrm>
        </p:spPr>
        <p:txBody>
          <a:bodyPr>
            <a:normAutofit/>
          </a:bodyPr>
          <a:lstStyle/>
          <a:p>
            <a:pPr marL="0" indent="0">
              <a:buNone/>
            </a:pPr>
            <a:r>
              <a:rPr lang="es-ES" dirty="0" smtClean="0"/>
              <a:t>Cuando el sistema es </a:t>
            </a:r>
            <a:r>
              <a:rPr lang="es-ES" b="1" dirty="0" smtClean="0"/>
              <a:t>continuo</a:t>
            </a:r>
            <a:r>
              <a:rPr lang="es-ES" dirty="0" smtClean="0"/>
              <a:t>, suele ser habitual tenerlo representado por medio de </a:t>
            </a:r>
            <a:r>
              <a:rPr lang="es-ES" b="1" dirty="0" smtClean="0"/>
              <a:t>ecuaciones diferenciales</a:t>
            </a:r>
            <a:r>
              <a:rPr lang="es-ES" dirty="0" smtClean="0"/>
              <a:t>:</a:t>
            </a:r>
          </a:p>
          <a:p>
            <a:pPr marL="0" indent="0">
              <a:buNone/>
            </a:pPr>
            <a:endParaRPr lang="es-ES" dirty="0" smtClean="0"/>
          </a:p>
          <a:p>
            <a:pPr marL="0" indent="0">
              <a:buNone/>
            </a:pPr>
            <a:endParaRPr lang="es-ES" b="1" dirty="0" smtClean="0"/>
          </a:p>
          <a:p>
            <a:pPr marL="0" indent="0">
              <a:buNone/>
            </a:pPr>
            <a:endParaRPr lang="es-ES" b="1" dirty="0" smtClean="0"/>
          </a:p>
          <a:p>
            <a:pPr marL="0" indent="0">
              <a:buNone/>
            </a:pPr>
            <a:r>
              <a:rPr lang="es-ES" dirty="0" smtClean="0"/>
              <a:t>Si el sistema es </a:t>
            </a:r>
            <a:r>
              <a:rPr lang="es-ES" b="1" dirty="0" smtClean="0"/>
              <a:t>discreto</a:t>
            </a:r>
            <a:r>
              <a:rPr lang="es-ES" dirty="0" smtClean="0"/>
              <a:t>, suele venir dado por una </a:t>
            </a:r>
            <a:r>
              <a:rPr lang="es-ES" b="1" dirty="0" smtClean="0"/>
              <a:t>ecuación iterativa</a:t>
            </a:r>
            <a:r>
              <a:rPr lang="es-ES" dirty="0" smtClean="0"/>
              <a:t>:</a:t>
            </a:r>
            <a:endParaRPr lang="es-ES" dirty="0"/>
          </a:p>
        </p:txBody>
      </p:sp>
      <p:pic>
        <p:nvPicPr>
          <p:cNvPr id="117763" name="Picture 3"/>
          <p:cNvPicPr>
            <a:picLocks noChangeAspect="1" noChangeArrowheads="1"/>
          </p:cNvPicPr>
          <p:nvPr/>
        </p:nvPicPr>
        <p:blipFill>
          <a:blip r:embed="rId2" cstate="print">
            <a:biLevel thresh="50000"/>
          </a:blip>
          <a:srcRect/>
          <a:stretch>
            <a:fillRect/>
          </a:stretch>
        </p:blipFill>
        <p:spPr bwMode="auto">
          <a:xfrm>
            <a:off x="3435127" y="2740521"/>
            <a:ext cx="4267200" cy="1552575"/>
          </a:xfrm>
          <a:prstGeom prst="rect">
            <a:avLst/>
          </a:prstGeom>
          <a:noFill/>
          <a:ln w="9525">
            <a:noFill/>
            <a:miter lim="800000"/>
            <a:headEnd/>
            <a:tailEnd/>
          </a:ln>
        </p:spPr>
      </p:pic>
      <p:pic>
        <p:nvPicPr>
          <p:cNvPr id="117764" name="Picture 4"/>
          <p:cNvPicPr>
            <a:picLocks noChangeAspect="1" noChangeArrowheads="1"/>
          </p:cNvPicPr>
          <p:nvPr/>
        </p:nvPicPr>
        <p:blipFill>
          <a:blip r:embed="rId3" cstate="print">
            <a:biLevel thresh="50000"/>
          </a:blip>
          <a:srcRect/>
          <a:stretch>
            <a:fillRect/>
          </a:stretch>
        </p:blipFill>
        <p:spPr bwMode="auto">
          <a:xfrm>
            <a:off x="3431704" y="5569421"/>
            <a:ext cx="3838575" cy="523875"/>
          </a:xfrm>
          <a:prstGeom prst="rect">
            <a:avLst/>
          </a:prstGeom>
          <a:noFill/>
          <a:ln w="9525">
            <a:noFill/>
            <a:miter lim="800000"/>
            <a:headEnd/>
            <a:tailEnd/>
          </a:ln>
        </p:spPr>
      </p:pic>
      <p:pic>
        <p:nvPicPr>
          <p:cNvPr id="2050" name="Picture 2" descr="https://upload.wikimedia.org/wikipedia/en/2/25/Circ-4-nor-1234.jpg"/>
          <p:cNvPicPr>
            <a:picLocks noChangeAspect="1" noChangeArrowheads="1"/>
          </p:cNvPicPr>
          <p:nvPr/>
        </p:nvPicPr>
        <p:blipFill rotWithShape="1">
          <a:blip r:embed="rId4">
            <a:extLst>
              <a:ext uri="{28A0092B-C50C-407E-A947-70E740481C1C}">
                <a14:useLocalDpi xmlns:a14="http://schemas.microsoft.com/office/drawing/2010/main" val="0"/>
              </a:ext>
            </a:extLst>
          </a:blip>
          <a:srcRect t="9849" b="11402"/>
          <a:stretch/>
        </p:blipFill>
        <p:spPr bwMode="auto">
          <a:xfrm>
            <a:off x="8895506" y="4941168"/>
            <a:ext cx="310515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ece.ualberta.ca/~marquez/Research_Interests_files/lorenzatt.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6168" y="2564904"/>
            <a:ext cx="2628057" cy="19907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Ejemplo de flujo 2D</a:t>
            </a:r>
            <a:endParaRPr lang="es-ES" dirty="0"/>
          </a:p>
        </p:txBody>
      </p:sp>
      <p:pic>
        <p:nvPicPr>
          <p:cNvPr id="118786" name="Picture 2"/>
          <p:cNvPicPr>
            <a:picLocks noChangeAspect="1" noChangeArrowheads="1"/>
          </p:cNvPicPr>
          <p:nvPr/>
        </p:nvPicPr>
        <p:blipFill>
          <a:blip r:embed="rId2" cstate="print">
            <a:biLevel thresh="50000"/>
          </a:blip>
          <a:srcRect/>
          <a:stretch>
            <a:fillRect/>
          </a:stretch>
        </p:blipFill>
        <p:spPr bwMode="auto">
          <a:xfrm>
            <a:off x="1775520" y="2924945"/>
            <a:ext cx="3390900" cy="1304925"/>
          </a:xfrm>
          <a:prstGeom prst="rect">
            <a:avLst/>
          </a:prstGeom>
          <a:noFill/>
          <a:ln w="9525">
            <a:noFill/>
            <a:miter lim="800000"/>
            <a:headEnd/>
            <a:tailEnd/>
          </a:ln>
        </p:spPr>
      </p:pic>
      <p:pic>
        <p:nvPicPr>
          <p:cNvPr id="118787" name="Picture 3"/>
          <p:cNvPicPr>
            <a:picLocks noChangeAspect="1" noChangeArrowheads="1"/>
          </p:cNvPicPr>
          <p:nvPr/>
        </p:nvPicPr>
        <p:blipFill>
          <a:blip r:embed="rId3" cstate="print"/>
          <a:srcRect/>
          <a:stretch>
            <a:fillRect/>
          </a:stretch>
        </p:blipFill>
        <p:spPr bwMode="auto">
          <a:xfrm>
            <a:off x="5375920" y="1340768"/>
            <a:ext cx="5080128" cy="5301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4638"/>
            <a:ext cx="7934672" cy="1143000"/>
          </a:xfrm>
        </p:spPr>
        <p:txBody>
          <a:bodyPr/>
          <a:lstStyle/>
          <a:p>
            <a:r>
              <a:rPr lang="es-ES" dirty="0" err="1" smtClean="0"/>
              <a:t>Atractores</a:t>
            </a:r>
            <a:r>
              <a:rPr lang="es-ES" dirty="0" smtClean="0"/>
              <a:t> y Puntos Fijos</a:t>
            </a:r>
            <a:endParaRPr lang="es-ES" dirty="0"/>
          </a:p>
        </p:txBody>
      </p:sp>
      <p:sp>
        <p:nvSpPr>
          <p:cNvPr id="3" name="2 Marcador de contenido"/>
          <p:cNvSpPr>
            <a:spLocks noGrp="1"/>
          </p:cNvSpPr>
          <p:nvPr>
            <p:ph idx="1"/>
          </p:nvPr>
        </p:nvSpPr>
        <p:spPr>
          <a:xfrm>
            <a:off x="609600" y="1417638"/>
            <a:ext cx="10972800" cy="5179714"/>
          </a:xfrm>
        </p:spPr>
        <p:txBody>
          <a:bodyPr>
            <a:normAutofit fontScale="92500" lnSpcReduction="10000"/>
          </a:bodyPr>
          <a:lstStyle/>
          <a:p>
            <a:pPr marL="0" indent="0">
              <a:buNone/>
            </a:pPr>
            <a:r>
              <a:rPr lang="es-ES" dirty="0" smtClean="0"/>
              <a:t>Definición: Un </a:t>
            </a:r>
            <a:r>
              <a:rPr lang="es-ES" b="1" dirty="0" err="1" smtClean="0"/>
              <a:t>atractor</a:t>
            </a:r>
            <a:r>
              <a:rPr lang="es-ES" dirty="0" smtClean="0"/>
              <a:t>, A, de un sistema</a:t>
            </a:r>
            <a:br>
              <a:rPr lang="es-ES" dirty="0" smtClean="0"/>
            </a:br>
            <a:r>
              <a:rPr lang="es-ES" dirty="0" smtClean="0"/>
              <a:t>dinámico (T,M,Φ) es un subconjunto de M </a:t>
            </a:r>
            <a:br>
              <a:rPr lang="es-ES" dirty="0" smtClean="0"/>
            </a:br>
            <a:r>
              <a:rPr lang="es-ES" dirty="0" smtClean="0"/>
              <a:t>tal que:</a:t>
            </a:r>
          </a:p>
          <a:p>
            <a:pPr marL="514350" indent="-514350">
              <a:buFont typeface="+mj-lt"/>
              <a:buAutoNum type="arabicPeriod"/>
            </a:pPr>
            <a:r>
              <a:rPr lang="es-ES" dirty="0" smtClean="0"/>
              <a:t>A es </a:t>
            </a:r>
            <a:r>
              <a:rPr lang="es-ES" b="1" dirty="0" smtClean="0"/>
              <a:t>invariante</a:t>
            </a:r>
            <a:r>
              <a:rPr lang="es-ES" dirty="0" smtClean="0"/>
              <a:t>: T(A) </a:t>
            </a:r>
            <a:r>
              <a:rPr lang="es-ES" dirty="0" smtClean="0">
                <a:sym typeface="Symbol"/>
              </a:rPr>
              <a:t> A</a:t>
            </a:r>
            <a:r>
              <a:rPr lang="es-ES" dirty="0" smtClean="0"/>
              <a:t>. </a:t>
            </a:r>
          </a:p>
          <a:p>
            <a:pPr marL="514350" indent="-514350">
              <a:buFont typeface="+mj-lt"/>
              <a:buAutoNum type="arabicPeriod"/>
            </a:pPr>
            <a:r>
              <a:rPr lang="es-ES" dirty="0" smtClean="0"/>
              <a:t>A atrae un conjunto abierto de condiciones iniciales, </a:t>
            </a:r>
            <a:r>
              <a:rPr lang="es-ES" i="1" dirty="0" smtClean="0"/>
              <a:t>U</a:t>
            </a:r>
            <a:r>
              <a:rPr lang="es-ES" dirty="0"/>
              <a:t> </a:t>
            </a:r>
            <a:r>
              <a:rPr lang="es-ES" dirty="0" smtClean="0"/>
              <a:t>: existe un abierto, U, tal que si </a:t>
            </a:r>
            <a:r>
              <a:rPr lang="es-ES" i="1" dirty="0" smtClean="0"/>
              <a:t>x(0) </a:t>
            </a:r>
            <a:r>
              <a:rPr lang="es-ES" i="1" dirty="0" smtClean="0">
                <a:sym typeface="Symbol"/>
              </a:rPr>
              <a:t> U</a:t>
            </a:r>
            <a:r>
              <a:rPr lang="es-ES" dirty="0" smtClean="0">
                <a:sym typeface="Symbol"/>
              </a:rPr>
              <a:t>, entonces </a:t>
            </a:r>
            <a:r>
              <a:rPr lang="es-ES" i="1" dirty="0" smtClean="0">
                <a:sym typeface="Symbol"/>
              </a:rPr>
              <a:t>x(t)</a:t>
            </a:r>
            <a:r>
              <a:rPr lang="es-ES" dirty="0" smtClean="0">
                <a:sym typeface="Symbol"/>
              </a:rPr>
              <a:t> se acerca a </a:t>
            </a:r>
            <a:r>
              <a:rPr lang="es-ES" dirty="0" err="1" smtClean="0">
                <a:sym typeface="Symbol"/>
              </a:rPr>
              <a:t>A</a:t>
            </a:r>
            <a:r>
              <a:rPr lang="es-ES" dirty="0" smtClean="0">
                <a:sym typeface="Symbol"/>
              </a:rPr>
              <a:t> con el tiempo. Al mayor abierto, </a:t>
            </a:r>
            <a:r>
              <a:rPr lang="es-ES" i="1" dirty="0" smtClean="0">
                <a:sym typeface="Symbol"/>
              </a:rPr>
              <a:t>U</a:t>
            </a:r>
            <a:r>
              <a:rPr lang="es-ES" dirty="0" smtClean="0">
                <a:sym typeface="Symbol"/>
              </a:rPr>
              <a:t>, verificando esta propiedad, se le llama </a:t>
            </a:r>
            <a:r>
              <a:rPr lang="es-ES" b="1" dirty="0" err="1" smtClean="0">
                <a:sym typeface="Symbol"/>
              </a:rPr>
              <a:t>basin</a:t>
            </a:r>
            <a:r>
              <a:rPr lang="es-ES" b="1" dirty="0" smtClean="0">
                <a:sym typeface="Symbol"/>
              </a:rPr>
              <a:t> de atracción</a:t>
            </a:r>
            <a:r>
              <a:rPr lang="es-ES" i="1" dirty="0" smtClean="0"/>
              <a:t>.</a:t>
            </a:r>
          </a:p>
          <a:p>
            <a:pPr marL="514350" indent="-514350">
              <a:buFont typeface="+mj-lt"/>
              <a:buAutoNum type="arabicPeriod"/>
            </a:pPr>
            <a:r>
              <a:rPr lang="es-ES" dirty="0" smtClean="0"/>
              <a:t>A </a:t>
            </a:r>
            <a:r>
              <a:rPr lang="es-ES" dirty="0" err="1" smtClean="0"/>
              <a:t>is</a:t>
            </a:r>
            <a:r>
              <a:rPr lang="es-ES" dirty="0" smtClean="0"/>
              <a:t> </a:t>
            </a:r>
            <a:r>
              <a:rPr lang="es-ES" b="1" dirty="0" err="1" smtClean="0"/>
              <a:t>minimal</a:t>
            </a:r>
            <a:r>
              <a:rPr lang="es-ES" dirty="0" smtClean="0"/>
              <a:t>: no tiene ningún subconjunto propio verificando las condiciones anteriores.</a:t>
            </a:r>
          </a:p>
          <a:p>
            <a:pPr>
              <a:buNone/>
            </a:pPr>
            <a:r>
              <a:rPr lang="es-ES" dirty="0" smtClean="0"/>
              <a:t>Un </a:t>
            </a:r>
            <a:r>
              <a:rPr lang="es-ES" b="1" dirty="0" smtClean="0"/>
              <a:t>punto fijo </a:t>
            </a:r>
            <a:r>
              <a:rPr lang="es-ES" dirty="0" smtClean="0"/>
              <a:t>es un punto verificando: T(</a:t>
            </a:r>
            <a:r>
              <a:rPr lang="es-ES" i="1" dirty="0" smtClean="0"/>
              <a:t>x</a:t>
            </a:r>
            <a:r>
              <a:rPr lang="es-ES" dirty="0" smtClean="0"/>
              <a:t>)=</a:t>
            </a:r>
            <a:r>
              <a:rPr lang="es-ES" i="1" dirty="0" smtClean="0"/>
              <a:t>x</a:t>
            </a:r>
            <a:r>
              <a:rPr lang="es-ES" dirty="0" smtClean="0"/>
              <a:t>.</a:t>
            </a:r>
            <a:endParaRPr lang="es-ES" dirty="0"/>
          </a:p>
        </p:txBody>
      </p:sp>
      <p:pic>
        <p:nvPicPr>
          <p:cNvPr id="3074" name="Picture 2" descr="https://upload.wikimedia.org/wikipedia/commons/1/1b/VanDerPolPhaseSpa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3420" y="274638"/>
            <a:ext cx="4725046" cy="308235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people.scs.carleton.ca/~maheshwa/MAW/MAW/img1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4272" y="5459160"/>
            <a:ext cx="1907977" cy="13988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Puntos fijos en 1D</a:t>
            </a:r>
            <a:endParaRPr lang="es-ES" dirty="0"/>
          </a:p>
        </p:txBody>
      </p:sp>
      <p:sp>
        <p:nvSpPr>
          <p:cNvPr id="3" name="2 Marcador de contenido"/>
          <p:cNvSpPr>
            <a:spLocks noGrp="1"/>
          </p:cNvSpPr>
          <p:nvPr>
            <p:ph idx="1"/>
          </p:nvPr>
        </p:nvSpPr>
        <p:spPr>
          <a:xfrm>
            <a:off x="1271464" y="4836293"/>
            <a:ext cx="9577064" cy="1545035"/>
          </a:xfrm>
        </p:spPr>
        <p:txBody>
          <a:bodyPr>
            <a:normAutofit fontScale="85000" lnSpcReduction="20000"/>
          </a:bodyPr>
          <a:lstStyle/>
          <a:p>
            <a:pPr marL="0" indent="0">
              <a:buNone/>
            </a:pPr>
            <a:r>
              <a:rPr lang="es-ES" dirty="0" smtClean="0"/>
              <a:t>En dimensión 1, y con un sistema dinámico continuo que proviene de una ecuación diferencial, la cosas son fáciles y tenemos, esencialmente, dos opciones: </a:t>
            </a:r>
          </a:p>
          <a:p>
            <a:pPr marL="0" indent="0" algn="ctr">
              <a:buNone/>
            </a:pPr>
            <a:r>
              <a:rPr lang="es-ES" b="1" dirty="0" smtClean="0"/>
              <a:t>Los puntos fijos son </a:t>
            </a:r>
            <a:r>
              <a:rPr lang="es-ES" b="1" dirty="0" err="1" smtClean="0"/>
              <a:t>atractores</a:t>
            </a:r>
            <a:r>
              <a:rPr lang="es-ES" b="1" dirty="0" smtClean="0"/>
              <a:t> o </a:t>
            </a:r>
            <a:r>
              <a:rPr lang="es-ES" b="1" dirty="0" err="1" smtClean="0"/>
              <a:t>repulsores</a:t>
            </a:r>
            <a:endParaRPr lang="es-ES" b="1" dirty="0"/>
          </a:p>
        </p:txBody>
      </p:sp>
      <p:pic>
        <p:nvPicPr>
          <p:cNvPr id="119810" name="Picture 2"/>
          <p:cNvPicPr>
            <a:picLocks noChangeAspect="1" noChangeArrowheads="1"/>
          </p:cNvPicPr>
          <p:nvPr/>
        </p:nvPicPr>
        <p:blipFill>
          <a:blip r:embed="rId2" cstate="print"/>
          <a:srcRect/>
          <a:stretch>
            <a:fillRect/>
          </a:stretch>
        </p:blipFill>
        <p:spPr bwMode="auto">
          <a:xfrm>
            <a:off x="3359696" y="1268760"/>
            <a:ext cx="5499040" cy="33843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Puntos fijos en 2D</a:t>
            </a:r>
            <a:endParaRPr lang="es-ES" dirty="0"/>
          </a:p>
        </p:txBody>
      </p:sp>
      <p:pic>
        <p:nvPicPr>
          <p:cNvPr id="120834" name="Picture 2"/>
          <p:cNvPicPr>
            <a:picLocks noChangeAspect="1" noChangeArrowheads="1"/>
          </p:cNvPicPr>
          <p:nvPr/>
        </p:nvPicPr>
        <p:blipFill>
          <a:blip r:embed="rId2" cstate="print"/>
          <a:srcRect/>
          <a:stretch>
            <a:fillRect/>
          </a:stretch>
        </p:blipFill>
        <p:spPr bwMode="auto">
          <a:xfrm>
            <a:off x="1775521" y="1700808"/>
            <a:ext cx="2471877" cy="2580134"/>
          </a:xfrm>
          <a:prstGeom prst="rect">
            <a:avLst/>
          </a:prstGeom>
          <a:noFill/>
          <a:ln w="9525">
            <a:noFill/>
            <a:miter lim="800000"/>
            <a:headEnd/>
            <a:tailEnd/>
          </a:ln>
        </p:spPr>
      </p:pic>
      <p:pic>
        <p:nvPicPr>
          <p:cNvPr id="120835" name="Picture 3"/>
          <p:cNvPicPr>
            <a:picLocks noChangeAspect="1" noChangeArrowheads="1"/>
          </p:cNvPicPr>
          <p:nvPr/>
        </p:nvPicPr>
        <p:blipFill>
          <a:blip r:embed="rId3" cstate="print"/>
          <a:srcRect/>
          <a:stretch>
            <a:fillRect/>
          </a:stretch>
        </p:blipFill>
        <p:spPr bwMode="auto">
          <a:xfrm>
            <a:off x="4613430" y="1656940"/>
            <a:ext cx="2490683" cy="2636157"/>
          </a:xfrm>
          <a:prstGeom prst="rect">
            <a:avLst/>
          </a:prstGeom>
          <a:noFill/>
          <a:ln w="9525">
            <a:noFill/>
            <a:miter lim="800000"/>
            <a:headEnd/>
            <a:tailEnd/>
          </a:ln>
        </p:spPr>
      </p:pic>
      <p:pic>
        <p:nvPicPr>
          <p:cNvPr id="120836" name="Picture 4"/>
          <p:cNvPicPr>
            <a:picLocks noGrp="1" noChangeAspect="1" noChangeArrowheads="1"/>
          </p:cNvPicPr>
          <p:nvPr>
            <p:ph idx="1"/>
          </p:nvPr>
        </p:nvPicPr>
        <p:blipFill>
          <a:blip r:embed="rId4" cstate="print"/>
          <a:srcRect/>
          <a:stretch>
            <a:fillRect/>
          </a:stretch>
        </p:blipFill>
        <p:spPr bwMode="auto">
          <a:xfrm>
            <a:off x="7497890" y="1700808"/>
            <a:ext cx="2414534" cy="2520280"/>
          </a:xfrm>
          <a:prstGeom prst="rect">
            <a:avLst/>
          </a:prstGeom>
          <a:noFill/>
          <a:ln w="9525">
            <a:noFill/>
            <a:miter lim="800000"/>
            <a:headEnd/>
            <a:tailEnd/>
          </a:ln>
        </p:spPr>
      </p:pic>
      <p:pic>
        <p:nvPicPr>
          <p:cNvPr id="120837" name="Picture 5"/>
          <p:cNvPicPr>
            <a:picLocks noChangeAspect="1" noChangeArrowheads="1"/>
          </p:cNvPicPr>
          <p:nvPr/>
        </p:nvPicPr>
        <p:blipFill>
          <a:blip r:embed="rId5" cstate="print"/>
          <a:srcRect/>
          <a:stretch>
            <a:fillRect/>
          </a:stretch>
        </p:blipFill>
        <p:spPr bwMode="auto">
          <a:xfrm>
            <a:off x="4596828" y="4282430"/>
            <a:ext cx="2579292" cy="2575570"/>
          </a:xfrm>
          <a:prstGeom prst="rect">
            <a:avLst/>
          </a:prstGeom>
          <a:noFill/>
          <a:ln w="9525">
            <a:noFill/>
            <a:miter lim="800000"/>
            <a:headEnd/>
            <a:tailEnd/>
          </a:ln>
        </p:spPr>
      </p:pic>
      <p:sp>
        <p:nvSpPr>
          <p:cNvPr id="9" name="8 CuadroTexto"/>
          <p:cNvSpPr txBox="1"/>
          <p:nvPr/>
        </p:nvSpPr>
        <p:spPr>
          <a:xfrm>
            <a:off x="1847528" y="1340768"/>
            <a:ext cx="1140056" cy="369332"/>
          </a:xfrm>
          <a:prstGeom prst="rect">
            <a:avLst/>
          </a:prstGeom>
          <a:noFill/>
        </p:spPr>
        <p:txBody>
          <a:bodyPr wrap="none" rtlCol="0">
            <a:spAutoFit/>
          </a:bodyPr>
          <a:lstStyle/>
          <a:p>
            <a:r>
              <a:rPr lang="es-ES" dirty="0"/>
              <a:t>Punto Fijo</a:t>
            </a:r>
          </a:p>
        </p:txBody>
      </p:sp>
      <p:sp>
        <p:nvSpPr>
          <p:cNvPr id="10" name="9 CuadroTexto"/>
          <p:cNvSpPr txBox="1"/>
          <p:nvPr/>
        </p:nvSpPr>
        <p:spPr>
          <a:xfrm>
            <a:off x="4583833" y="1340768"/>
            <a:ext cx="1027845" cy="369332"/>
          </a:xfrm>
          <a:prstGeom prst="rect">
            <a:avLst/>
          </a:prstGeom>
          <a:noFill/>
        </p:spPr>
        <p:txBody>
          <a:bodyPr wrap="none" rtlCol="0">
            <a:spAutoFit/>
          </a:bodyPr>
          <a:lstStyle/>
          <a:p>
            <a:r>
              <a:rPr lang="es-ES" dirty="0"/>
              <a:t>Oscilante</a:t>
            </a:r>
          </a:p>
        </p:txBody>
      </p:sp>
      <p:sp>
        <p:nvSpPr>
          <p:cNvPr id="11" name="10 CuadroTexto"/>
          <p:cNvSpPr txBox="1"/>
          <p:nvPr/>
        </p:nvSpPr>
        <p:spPr>
          <a:xfrm>
            <a:off x="7536160" y="1340768"/>
            <a:ext cx="1394934" cy="369332"/>
          </a:xfrm>
          <a:prstGeom prst="rect">
            <a:avLst/>
          </a:prstGeom>
          <a:noFill/>
        </p:spPr>
        <p:txBody>
          <a:bodyPr wrap="none" rtlCol="0">
            <a:spAutoFit/>
          </a:bodyPr>
          <a:lstStyle/>
          <a:p>
            <a:r>
              <a:rPr lang="es-ES" dirty="0"/>
              <a:t>Punto de silla</a:t>
            </a:r>
          </a:p>
        </p:txBody>
      </p:sp>
      <p:sp>
        <p:nvSpPr>
          <p:cNvPr id="12" name="11 CuadroTexto"/>
          <p:cNvSpPr txBox="1"/>
          <p:nvPr/>
        </p:nvSpPr>
        <p:spPr>
          <a:xfrm>
            <a:off x="7176121" y="5157193"/>
            <a:ext cx="1250535" cy="646331"/>
          </a:xfrm>
          <a:prstGeom prst="rect">
            <a:avLst/>
          </a:prstGeom>
          <a:noFill/>
        </p:spPr>
        <p:txBody>
          <a:bodyPr wrap="none" rtlCol="0">
            <a:spAutoFit/>
          </a:bodyPr>
          <a:lstStyle/>
          <a:p>
            <a:r>
              <a:rPr lang="es-ES" dirty="0"/>
              <a:t>Mezcla de </a:t>
            </a:r>
          </a:p>
          <a:p>
            <a:r>
              <a:rPr lang="es-ES" dirty="0"/>
              <a:t>Varios tipos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2D: Más complicado todavía…</a:t>
            </a:r>
            <a:endParaRPr lang="es-ES" dirty="0"/>
          </a:p>
        </p:txBody>
      </p:sp>
      <p:sp>
        <p:nvSpPr>
          <p:cNvPr id="3" name="2 Marcador de contenido"/>
          <p:cNvSpPr>
            <a:spLocks noGrp="1"/>
          </p:cNvSpPr>
          <p:nvPr>
            <p:ph idx="1"/>
          </p:nvPr>
        </p:nvSpPr>
        <p:spPr>
          <a:xfrm>
            <a:off x="335360" y="4509120"/>
            <a:ext cx="6768752" cy="2116832"/>
          </a:xfrm>
        </p:spPr>
        <p:txBody>
          <a:bodyPr>
            <a:normAutofit fontScale="92500" lnSpcReduction="20000"/>
          </a:bodyPr>
          <a:lstStyle/>
          <a:p>
            <a:pPr marL="0" indent="0">
              <a:buNone/>
            </a:pPr>
            <a:r>
              <a:rPr lang="es-ES" dirty="0" smtClean="0"/>
              <a:t>Junto a las oscilaciones y los puntos fijos, los sistemas 2D pueden presentar ciclos.</a:t>
            </a:r>
            <a:endParaRPr lang="es-ES" sz="3600" dirty="0" smtClean="0"/>
          </a:p>
          <a:p>
            <a:pPr marL="0" indent="0">
              <a:buNone/>
            </a:pPr>
            <a:r>
              <a:rPr lang="es-ES" b="1" dirty="0" smtClean="0"/>
              <a:t>Teorema de </a:t>
            </a:r>
            <a:r>
              <a:rPr lang="es-ES" b="1" dirty="0" err="1" smtClean="0"/>
              <a:t>Poincare-Bendixon</a:t>
            </a:r>
            <a:r>
              <a:rPr lang="es-ES" b="1" dirty="0" smtClean="0"/>
              <a:t>: </a:t>
            </a:r>
            <a:r>
              <a:rPr lang="es-ES" i="1" dirty="0" smtClean="0"/>
              <a:t>En el plano, solo se presentan puntos fijos u órbitas cerradas.</a:t>
            </a:r>
            <a:endParaRPr lang="es-ES" i="1" dirty="0"/>
          </a:p>
        </p:txBody>
      </p:sp>
      <p:pic>
        <p:nvPicPr>
          <p:cNvPr id="121859" name="Picture 3"/>
          <p:cNvPicPr>
            <a:picLocks noChangeAspect="1" noChangeArrowheads="1"/>
          </p:cNvPicPr>
          <p:nvPr/>
        </p:nvPicPr>
        <p:blipFill>
          <a:blip r:embed="rId2" cstate="print"/>
          <a:srcRect/>
          <a:stretch>
            <a:fillRect/>
          </a:stretch>
        </p:blipFill>
        <p:spPr bwMode="auto">
          <a:xfrm>
            <a:off x="1841684" y="1196753"/>
            <a:ext cx="3174196" cy="3309367"/>
          </a:xfrm>
          <a:prstGeom prst="rect">
            <a:avLst/>
          </a:prstGeom>
          <a:noFill/>
          <a:ln w="9525">
            <a:noFill/>
            <a:miter lim="800000"/>
            <a:headEnd/>
            <a:tailEnd/>
          </a:ln>
        </p:spPr>
      </p:pic>
      <p:pic>
        <p:nvPicPr>
          <p:cNvPr id="121860" name="Picture 4"/>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7032104" y="1268760"/>
            <a:ext cx="4680520" cy="46805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3" name="Picture 3"/>
          <p:cNvPicPr>
            <a:picLocks noChangeAspect="1" noChangeArrowheads="1"/>
          </p:cNvPicPr>
          <p:nvPr/>
        </p:nvPicPr>
        <p:blipFill>
          <a:blip r:embed="rId2" cstate="print"/>
          <a:srcRect/>
          <a:stretch>
            <a:fillRect/>
          </a:stretch>
        </p:blipFill>
        <p:spPr bwMode="auto">
          <a:xfrm>
            <a:off x="1833084" y="1412776"/>
            <a:ext cx="4694964" cy="5373216"/>
          </a:xfrm>
          <a:prstGeom prst="rect">
            <a:avLst/>
          </a:prstGeom>
          <a:noFill/>
          <a:ln w="9525">
            <a:noFill/>
            <a:miter lim="800000"/>
            <a:headEnd/>
            <a:tailEnd/>
          </a:ln>
        </p:spPr>
      </p:pic>
      <p:sp>
        <p:nvSpPr>
          <p:cNvPr id="2" name="1 Título"/>
          <p:cNvSpPr>
            <a:spLocks noGrp="1"/>
          </p:cNvSpPr>
          <p:nvPr>
            <p:ph type="title"/>
          </p:nvPr>
        </p:nvSpPr>
        <p:spPr/>
        <p:txBody>
          <a:bodyPr>
            <a:normAutofit/>
          </a:bodyPr>
          <a:lstStyle/>
          <a:p>
            <a:r>
              <a:rPr lang="es-ES" dirty="0" smtClean="0"/>
              <a:t>… ¿y qué ocurre en dimensiones superiores?</a:t>
            </a:r>
            <a:endParaRPr lang="es-ES" dirty="0"/>
          </a:p>
        </p:txBody>
      </p:sp>
      <p:sp>
        <p:nvSpPr>
          <p:cNvPr id="3" name="2 Marcador de contenido"/>
          <p:cNvSpPr>
            <a:spLocks noGrp="1"/>
          </p:cNvSpPr>
          <p:nvPr>
            <p:ph idx="1"/>
          </p:nvPr>
        </p:nvSpPr>
        <p:spPr>
          <a:xfrm>
            <a:off x="6744072" y="1600201"/>
            <a:ext cx="4464496" cy="4525963"/>
          </a:xfrm>
        </p:spPr>
        <p:txBody>
          <a:bodyPr>
            <a:normAutofit lnSpcReduction="10000"/>
          </a:bodyPr>
          <a:lstStyle/>
          <a:p>
            <a:r>
              <a:rPr lang="es-ES" dirty="0" smtClean="0"/>
              <a:t>2 ángulos y 2 velocidades angulares: 4 variables.</a:t>
            </a:r>
          </a:p>
          <a:p>
            <a:r>
              <a:rPr lang="es-ES" dirty="0" smtClean="0"/>
              <a:t>Se observa un movimiento caótico.</a:t>
            </a:r>
          </a:p>
          <a:p>
            <a:r>
              <a:rPr lang="es-ES" dirty="0" smtClean="0"/>
              <a:t>Los </a:t>
            </a:r>
            <a:r>
              <a:rPr lang="es-ES" dirty="0" err="1" smtClean="0"/>
              <a:t>atractores</a:t>
            </a:r>
            <a:r>
              <a:rPr lang="es-ES" dirty="0" smtClean="0"/>
              <a:t> no son ni puntos, ni líneas, ni áreas. Son </a:t>
            </a:r>
            <a:r>
              <a:rPr lang="es-ES" b="1" dirty="0" err="1" smtClean="0"/>
              <a:t>atractores</a:t>
            </a:r>
            <a:r>
              <a:rPr lang="es-ES" b="1" dirty="0" smtClean="0"/>
              <a:t> extraños</a:t>
            </a:r>
            <a:r>
              <a:rPr lang="es-ES" dirty="0" smtClean="0"/>
              <a:t> (fractales).</a:t>
            </a:r>
            <a:endParaRPr lang="es-E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Determinismo Débil y Fuerte</a:t>
            </a:r>
            <a:endParaRPr lang="es-ES" dirty="0"/>
          </a:p>
        </p:txBody>
      </p:sp>
      <p:sp>
        <p:nvSpPr>
          <p:cNvPr id="3" name="2 Marcador de contenido"/>
          <p:cNvSpPr>
            <a:spLocks noGrp="1"/>
          </p:cNvSpPr>
          <p:nvPr>
            <p:ph idx="1"/>
          </p:nvPr>
        </p:nvSpPr>
        <p:spPr>
          <a:xfrm>
            <a:off x="609600" y="1600201"/>
            <a:ext cx="10972800" cy="4781127"/>
          </a:xfrm>
        </p:spPr>
        <p:txBody>
          <a:bodyPr>
            <a:normAutofit/>
          </a:bodyPr>
          <a:lstStyle/>
          <a:p>
            <a:r>
              <a:rPr lang="es-ES" b="1" dirty="0" smtClean="0"/>
              <a:t>Determinismo Débil</a:t>
            </a:r>
            <a:r>
              <a:rPr lang="es-ES" dirty="0" smtClean="0"/>
              <a:t>: condiciones iniciales idénticas conllevan trayectorias idénticas.</a:t>
            </a:r>
          </a:p>
          <a:p>
            <a:r>
              <a:rPr lang="es-ES" b="1" dirty="0" smtClean="0"/>
              <a:t>Determinismo Fuerte</a:t>
            </a:r>
            <a:r>
              <a:rPr lang="es-ES" dirty="0" smtClean="0"/>
              <a:t>: Débil + condiciones iniciales “similares” conllevan órbitas cercanas.</a:t>
            </a:r>
          </a:p>
          <a:p>
            <a:pPr marL="0" indent="0">
              <a:buNone/>
            </a:pPr>
            <a:endParaRPr lang="es-ES" dirty="0" smtClean="0"/>
          </a:p>
          <a:p>
            <a:pPr marL="0" indent="0">
              <a:buNone/>
            </a:pPr>
            <a:r>
              <a:rPr lang="es-ES" dirty="0" smtClean="0"/>
              <a:t>Los sistemas que verifican el determinismo fuerte son “sencillos”. Los que verifican únicamente el determinismo débil, a pesar de ser deterministas, pueden llegar a ser impredecibles.</a:t>
            </a:r>
            <a:endParaRPr lang="es-E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latin typeface="Garamond" panose="02020404030301010803" pitchFamily="18" charset="0"/>
              </a:rPr>
              <a:t>Sobre el modelado de problemas</a:t>
            </a:r>
            <a:endParaRPr lang="es-ES" dirty="0">
              <a:latin typeface="Garamond" panose="02020404030301010803" pitchFamily="18" charset="0"/>
            </a:endParaRPr>
          </a:p>
        </p:txBody>
      </p:sp>
      <p:sp>
        <p:nvSpPr>
          <p:cNvPr id="3" name="2 Marcador de texto"/>
          <p:cNvSpPr>
            <a:spLocks noGrp="1"/>
          </p:cNvSpPr>
          <p:nvPr>
            <p:ph type="body" idx="1"/>
          </p:nvPr>
        </p:nvSpPr>
        <p:spPr/>
        <p:txBody>
          <a:bodyPr/>
          <a:lstStyle/>
          <a:p>
            <a:endParaRPr lang="es-ES" dirty="0">
              <a:latin typeface="Garamond" panose="02020404030301010803" pitchFamily="18" charset="0"/>
            </a:endParaRPr>
          </a:p>
        </p:txBody>
      </p:sp>
    </p:spTree>
    <p:extLst>
      <p:ext uri="{BB962C8B-B14F-4D97-AF65-F5344CB8AC3E}">
        <p14:creationId xmlns:p14="http://schemas.microsoft.com/office/powerpoint/2010/main" val="6489048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smtClean="0"/>
              <a:t>Determinismo Débil y Fuerte: Representación Geométrica</a:t>
            </a:r>
            <a:endParaRPr lang="es-ES" dirty="0"/>
          </a:p>
        </p:txBody>
      </p:sp>
      <p:pic>
        <p:nvPicPr>
          <p:cNvPr id="123906" name="Picture 2"/>
          <p:cNvPicPr>
            <a:picLocks noChangeAspect="1" noChangeArrowheads="1"/>
          </p:cNvPicPr>
          <p:nvPr/>
        </p:nvPicPr>
        <p:blipFill>
          <a:blip r:embed="rId2" cstate="print"/>
          <a:srcRect/>
          <a:stretch>
            <a:fillRect/>
          </a:stretch>
        </p:blipFill>
        <p:spPr bwMode="auto">
          <a:xfrm>
            <a:off x="1847528" y="1628800"/>
            <a:ext cx="3547932" cy="4869160"/>
          </a:xfrm>
          <a:prstGeom prst="rect">
            <a:avLst/>
          </a:prstGeom>
          <a:noFill/>
          <a:ln w="9525">
            <a:noFill/>
            <a:miter lim="800000"/>
            <a:headEnd/>
            <a:tailEnd/>
          </a:ln>
        </p:spPr>
      </p:pic>
      <p:pic>
        <p:nvPicPr>
          <p:cNvPr id="123907" name="Picture 3"/>
          <p:cNvPicPr>
            <a:picLocks noChangeAspect="1" noChangeArrowheads="1"/>
          </p:cNvPicPr>
          <p:nvPr/>
        </p:nvPicPr>
        <p:blipFill>
          <a:blip r:embed="rId3" cstate="print"/>
          <a:srcRect/>
          <a:stretch>
            <a:fillRect/>
          </a:stretch>
        </p:blipFill>
        <p:spPr bwMode="auto">
          <a:xfrm>
            <a:off x="7080675" y="2132856"/>
            <a:ext cx="3047773" cy="37460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2" name="Picture 4"/>
          <p:cNvPicPr>
            <a:picLocks noChangeAspect="1" noChangeArrowheads="1"/>
          </p:cNvPicPr>
          <p:nvPr/>
        </p:nvPicPr>
        <p:blipFill>
          <a:blip r:embed="rId2" cstate="print"/>
          <a:srcRect l="9884" t="7098" b="7732"/>
          <a:stretch>
            <a:fillRect/>
          </a:stretch>
        </p:blipFill>
        <p:spPr bwMode="auto">
          <a:xfrm>
            <a:off x="7176120" y="1412430"/>
            <a:ext cx="4392488" cy="5445570"/>
          </a:xfrm>
          <a:prstGeom prst="rect">
            <a:avLst/>
          </a:prstGeom>
          <a:noFill/>
          <a:ln w="9525">
            <a:noFill/>
            <a:miter lim="800000"/>
            <a:headEnd/>
            <a:tailEnd/>
          </a:ln>
        </p:spPr>
      </p:pic>
      <p:sp>
        <p:nvSpPr>
          <p:cNvPr id="2" name="1 Título"/>
          <p:cNvSpPr>
            <a:spLocks noGrp="1"/>
          </p:cNvSpPr>
          <p:nvPr>
            <p:ph type="title"/>
          </p:nvPr>
        </p:nvSpPr>
        <p:spPr/>
        <p:txBody>
          <a:bodyPr/>
          <a:lstStyle/>
          <a:p>
            <a:r>
              <a:rPr lang="es-ES" dirty="0" smtClean="0"/>
              <a:t>Un ejemplo: Curva de </a:t>
            </a:r>
            <a:r>
              <a:rPr lang="es-ES" dirty="0" err="1" smtClean="0"/>
              <a:t>Lorenz</a:t>
            </a:r>
            <a:endParaRPr lang="es-ES" dirty="0"/>
          </a:p>
        </p:txBody>
      </p:sp>
      <p:sp>
        <p:nvSpPr>
          <p:cNvPr id="3" name="2 Marcador de contenido"/>
          <p:cNvSpPr>
            <a:spLocks noGrp="1"/>
          </p:cNvSpPr>
          <p:nvPr>
            <p:ph idx="1"/>
          </p:nvPr>
        </p:nvSpPr>
        <p:spPr>
          <a:xfrm>
            <a:off x="911424" y="1412776"/>
            <a:ext cx="6336704" cy="3096344"/>
          </a:xfrm>
        </p:spPr>
        <p:txBody>
          <a:bodyPr>
            <a:normAutofit lnSpcReduction="10000"/>
          </a:bodyPr>
          <a:lstStyle/>
          <a:p>
            <a:pPr marL="0" indent="0">
              <a:buNone/>
            </a:pPr>
            <a:r>
              <a:rPr lang="es-ES" dirty="0" smtClean="0"/>
              <a:t>E. </a:t>
            </a:r>
            <a:r>
              <a:rPr lang="es-ES" dirty="0" err="1" smtClean="0"/>
              <a:t>Lorenz</a:t>
            </a:r>
            <a:r>
              <a:rPr lang="es-ES" dirty="0" smtClean="0"/>
              <a:t> creó un modelo para ciertos fenómenos meteorológicos. </a:t>
            </a:r>
          </a:p>
          <a:p>
            <a:pPr marL="0" indent="0">
              <a:buNone/>
            </a:pPr>
            <a:r>
              <a:rPr lang="es-ES" dirty="0" smtClean="0"/>
              <a:t>Observó dependencia crítica de las condiciones iniciales: primera observación “real” de determinismo débil.</a:t>
            </a:r>
            <a:endParaRPr lang="es-ES" dirty="0"/>
          </a:p>
        </p:txBody>
      </p:sp>
      <p:pic>
        <p:nvPicPr>
          <p:cNvPr id="124930" name="Picture 2"/>
          <p:cNvPicPr>
            <a:picLocks noChangeAspect="1" noChangeArrowheads="1"/>
          </p:cNvPicPr>
          <p:nvPr/>
        </p:nvPicPr>
        <p:blipFill>
          <a:blip r:embed="rId3" cstate="print">
            <a:clrChange>
              <a:clrFrom>
                <a:srgbClr val="FFCC99"/>
              </a:clrFrom>
              <a:clrTo>
                <a:srgbClr val="FFCC99">
                  <a:alpha val="0"/>
                </a:srgbClr>
              </a:clrTo>
            </a:clrChange>
          </a:blip>
          <a:srcRect/>
          <a:stretch>
            <a:fillRect/>
          </a:stretch>
        </p:blipFill>
        <p:spPr bwMode="auto">
          <a:xfrm>
            <a:off x="4367808" y="4743551"/>
            <a:ext cx="2520280" cy="1493761"/>
          </a:xfrm>
          <a:prstGeom prst="rect">
            <a:avLst/>
          </a:prstGeom>
          <a:noFill/>
          <a:ln w="9525">
            <a:noFill/>
            <a:miter lim="800000"/>
            <a:headEnd/>
            <a:tailEnd/>
          </a:ln>
        </p:spPr>
      </p:pic>
      <p:pic>
        <p:nvPicPr>
          <p:cNvPr id="1026" name="Picture 2" descr="Imagen relacionada"/>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775520" y="4537931"/>
            <a:ext cx="1905000" cy="1905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err="1" smtClean="0"/>
              <a:t>Atractor</a:t>
            </a:r>
            <a:r>
              <a:rPr lang="es-ES" dirty="0" smtClean="0"/>
              <a:t> de </a:t>
            </a:r>
            <a:r>
              <a:rPr lang="es-ES" dirty="0" err="1" smtClean="0"/>
              <a:t>Lorenz</a:t>
            </a:r>
            <a:r>
              <a:rPr lang="es-ES" dirty="0" smtClean="0"/>
              <a:t>: efecto mariposa</a:t>
            </a:r>
            <a:endParaRPr lang="es-ES" dirty="0"/>
          </a:p>
        </p:txBody>
      </p:sp>
      <p:sp>
        <p:nvSpPr>
          <p:cNvPr id="3" name="2 Marcador de contenido"/>
          <p:cNvSpPr>
            <a:spLocks noGrp="1"/>
          </p:cNvSpPr>
          <p:nvPr>
            <p:ph idx="1"/>
          </p:nvPr>
        </p:nvSpPr>
        <p:spPr>
          <a:xfrm>
            <a:off x="5797624" y="4221088"/>
            <a:ext cx="5987008" cy="2520280"/>
          </a:xfrm>
        </p:spPr>
        <p:txBody>
          <a:bodyPr>
            <a:normAutofit fontScale="92500" lnSpcReduction="20000"/>
          </a:bodyPr>
          <a:lstStyle/>
          <a:p>
            <a:r>
              <a:rPr lang="es-ES" dirty="0" smtClean="0"/>
              <a:t>Pequeñas variaciones tienen grandes efectos: relación no lineal entre la precisión y el tiempo de predicción correcto.</a:t>
            </a:r>
          </a:p>
          <a:p>
            <a:r>
              <a:rPr lang="es-ES" dirty="0" smtClean="0"/>
              <a:t>Sistema determinista, pero impredecible en varios sentidos.</a:t>
            </a:r>
            <a:endParaRPr lang="es-ES" dirty="0"/>
          </a:p>
        </p:txBody>
      </p:sp>
      <p:pic>
        <p:nvPicPr>
          <p:cNvPr id="125954" name="Picture 2"/>
          <p:cNvPicPr>
            <a:picLocks noChangeAspect="1" noChangeArrowheads="1"/>
          </p:cNvPicPr>
          <p:nvPr/>
        </p:nvPicPr>
        <p:blipFill>
          <a:blip r:embed="rId2" cstate="print"/>
          <a:srcRect/>
          <a:stretch>
            <a:fillRect/>
          </a:stretch>
        </p:blipFill>
        <p:spPr bwMode="auto">
          <a:xfrm>
            <a:off x="1559496" y="1268760"/>
            <a:ext cx="4114800" cy="2777490"/>
          </a:xfrm>
          <a:prstGeom prst="rect">
            <a:avLst/>
          </a:prstGeom>
          <a:noFill/>
          <a:ln w="9525">
            <a:noFill/>
            <a:miter lim="800000"/>
            <a:headEnd/>
            <a:tailEnd/>
          </a:ln>
        </p:spPr>
      </p:pic>
      <p:pic>
        <p:nvPicPr>
          <p:cNvPr id="125955" name="Picture 3"/>
          <p:cNvPicPr>
            <a:picLocks noChangeAspect="1" noChangeArrowheads="1"/>
          </p:cNvPicPr>
          <p:nvPr/>
        </p:nvPicPr>
        <p:blipFill>
          <a:blip r:embed="rId3" cstate="print"/>
          <a:srcRect/>
          <a:stretch>
            <a:fillRect/>
          </a:stretch>
        </p:blipFill>
        <p:spPr bwMode="auto">
          <a:xfrm>
            <a:off x="6085656" y="1268760"/>
            <a:ext cx="4114800" cy="2777490"/>
          </a:xfrm>
          <a:prstGeom prst="rect">
            <a:avLst/>
          </a:prstGeom>
          <a:noFill/>
          <a:ln w="9525">
            <a:noFill/>
            <a:miter lim="800000"/>
            <a:headEnd/>
            <a:tailEnd/>
          </a:ln>
        </p:spPr>
      </p:pic>
      <p:pic>
        <p:nvPicPr>
          <p:cNvPr id="125956" name="Picture 4"/>
          <p:cNvPicPr>
            <a:picLocks noChangeAspect="1" noChangeArrowheads="1"/>
          </p:cNvPicPr>
          <p:nvPr/>
        </p:nvPicPr>
        <p:blipFill>
          <a:blip r:embed="rId4" cstate="print"/>
          <a:srcRect/>
          <a:stretch>
            <a:fillRect/>
          </a:stretch>
        </p:blipFill>
        <p:spPr bwMode="auto">
          <a:xfrm>
            <a:off x="1524000" y="4080510"/>
            <a:ext cx="4114800" cy="2777490"/>
          </a:xfrm>
          <a:prstGeom prst="rect">
            <a:avLst/>
          </a:prstGeom>
          <a:noFill/>
          <a:ln w="9525">
            <a:noFill/>
            <a:miter lim="800000"/>
            <a:headEnd/>
            <a:tailEnd/>
          </a:ln>
        </p:spPr>
      </p:pic>
      <p:sp>
        <p:nvSpPr>
          <p:cNvPr id="7" name="6 Rectángulo"/>
          <p:cNvSpPr/>
          <p:nvPr/>
        </p:nvSpPr>
        <p:spPr>
          <a:xfrm>
            <a:off x="1919536" y="1700808"/>
            <a:ext cx="648072" cy="2304256"/>
          </a:xfrm>
          <a:prstGeom prst="rect">
            <a:avLst/>
          </a:prstGeom>
          <a:solidFill>
            <a:srgbClr val="4F81BD">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7 Rectángulo"/>
          <p:cNvSpPr/>
          <p:nvPr/>
        </p:nvSpPr>
        <p:spPr>
          <a:xfrm>
            <a:off x="6456040" y="1700808"/>
            <a:ext cx="1368152" cy="2376264"/>
          </a:xfrm>
          <a:prstGeom prst="rect">
            <a:avLst/>
          </a:prstGeom>
          <a:solidFill>
            <a:srgbClr val="4F81BD">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Rectángulo"/>
          <p:cNvSpPr/>
          <p:nvPr/>
        </p:nvSpPr>
        <p:spPr>
          <a:xfrm>
            <a:off x="1847528" y="4509120"/>
            <a:ext cx="1944216" cy="2348880"/>
          </a:xfrm>
          <a:prstGeom prst="rect">
            <a:avLst/>
          </a:prstGeom>
          <a:solidFill>
            <a:srgbClr val="4F81BD">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Otras Aproximaciones</a:t>
            </a:r>
            <a:endParaRPr lang="es-ES" dirty="0"/>
          </a:p>
        </p:txBody>
      </p:sp>
      <p:sp>
        <p:nvSpPr>
          <p:cNvPr id="3" name="Marcador de contenido 2"/>
          <p:cNvSpPr>
            <a:spLocks noGrp="1"/>
          </p:cNvSpPr>
          <p:nvPr>
            <p:ph idx="1"/>
          </p:nvPr>
        </p:nvSpPr>
        <p:spPr>
          <a:xfrm>
            <a:off x="609600" y="1600201"/>
            <a:ext cx="10972800" cy="4709119"/>
          </a:xfrm>
        </p:spPr>
        <p:txBody>
          <a:bodyPr>
            <a:normAutofit/>
          </a:bodyPr>
          <a:lstStyle/>
          <a:p>
            <a:pPr marL="0" indent="0">
              <a:buNone/>
            </a:pPr>
            <a:r>
              <a:rPr lang="es-ES" dirty="0" smtClean="0"/>
              <a:t>… que serán en las que nos centraremos:</a:t>
            </a:r>
          </a:p>
          <a:p>
            <a:r>
              <a:rPr lang="es-ES" dirty="0" smtClean="0"/>
              <a:t>Sistemas </a:t>
            </a:r>
            <a:r>
              <a:rPr lang="es-ES" dirty="0" err="1" smtClean="0"/>
              <a:t>MultiAgente</a:t>
            </a:r>
            <a:endParaRPr lang="es-ES" dirty="0" smtClean="0"/>
          </a:p>
          <a:p>
            <a:endParaRPr lang="es-ES" dirty="0" smtClean="0"/>
          </a:p>
          <a:p>
            <a:endParaRPr lang="es-ES" dirty="0"/>
          </a:p>
          <a:p>
            <a:r>
              <a:rPr lang="es-ES" dirty="0" smtClean="0"/>
              <a:t>Redes Complejas</a:t>
            </a:r>
          </a:p>
          <a:p>
            <a:endParaRPr lang="es-ES" dirty="0" smtClean="0"/>
          </a:p>
          <a:p>
            <a:endParaRPr lang="es-ES" dirty="0"/>
          </a:p>
          <a:p>
            <a:r>
              <a:rPr lang="es-ES" dirty="0" smtClean="0"/>
              <a:t>Análisis Inteligente de Datos</a:t>
            </a:r>
            <a:endParaRPr lang="es-ES" dirty="0"/>
          </a:p>
        </p:txBody>
      </p:sp>
      <p:pic>
        <p:nvPicPr>
          <p:cNvPr id="5122" name="Picture 2" descr="https://sistemas--multi-agente.wikispaces.com/file/view/sistema_multiagente.png/181402577/320x277/sistema_multiagen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224" y="1438646"/>
            <a:ext cx="3048000" cy="263842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cdn.phys.org/newman/gfx/news/hires/2015/21-understandin.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07768" y="3212976"/>
            <a:ext cx="4190225" cy="22322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l about the Udacity Machine Learning Nanodegree Program ..."/>
          <p:cNvPicPr>
            <a:picLocks noChangeAspect="1" noChangeArrowheads="1"/>
          </p:cNvPicPr>
          <p:nvPr/>
        </p:nvPicPr>
        <p:blipFill rotWithShape="1">
          <a:blip r:embed="rId4" cstate="print">
            <a:clrChange>
              <a:clrFrom>
                <a:srgbClr val="FAFBFC"/>
              </a:clrFrom>
              <a:clrTo>
                <a:srgbClr val="FAFBFC">
                  <a:alpha val="0"/>
                </a:srgbClr>
              </a:clrTo>
            </a:clrChange>
            <a:extLst>
              <a:ext uri="{28A0092B-C50C-407E-A947-70E740481C1C}">
                <a14:useLocalDpi xmlns:a14="http://schemas.microsoft.com/office/drawing/2010/main" val="0"/>
              </a:ext>
            </a:extLst>
          </a:blip>
          <a:srcRect l="24501" t="7241" r="26801" b="8433"/>
          <a:stretch/>
        </p:blipFill>
        <p:spPr bwMode="auto">
          <a:xfrm>
            <a:off x="7968208" y="4653136"/>
            <a:ext cx="2376264" cy="216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2182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latin typeface="Garamond" panose="02020404030301010803" pitchFamily="18" charset="0"/>
              </a:rPr>
              <a:t>Conocer el mundo</a:t>
            </a:r>
            <a:endParaRPr lang="es-ES" dirty="0">
              <a:latin typeface="Garamond" panose="02020404030301010803" pitchFamily="18" charset="0"/>
            </a:endParaRPr>
          </a:p>
        </p:txBody>
      </p:sp>
      <p:pic>
        <p:nvPicPr>
          <p:cNvPr id="15365" name="Picture 5"/>
          <p:cNvPicPr>
            <a:picLocks noChangeAspect="1" noChangeArrowheads="1"/>
          </p:cNvPicPr>
          <p:nvPr/>
        </p:nvPicPr>
        <p:blipFill>
          <a:blip r:embed="rId3" cstate="print"/>
          <a:srcRect/>
          <a:stretch>
            <a:fillRect/>
          </a:stretch>
        </p:blipFill>
        <p:spPr bwMode="auto">
          <a:xfrm>
            <a:off x="6614458" y="1787218"/>
            <a:ext cx="2254448" cy="3374923"/>
          </a:xfrm>
          <a:prstGeom prst="rect">
            <a:avLst/>
          </a:prstGeom>
          <a:noFill/>
          <a:ln w="9525">
            <a:noFill/>
            <a:miter lim="800000"/>
            <a:headEnd/>
            <a:tailEnd/>
          </a:ln>
          <a:effectLst>
            <a:softEdge rad="317500"/>
          </a:effectLst>
        </p:spPr>
      </p:pic>
      <p:pic>
        <p:nvPicPr>
          <p:cNvPr id="15366" name="Picture 6"/>
          <p:cNvPicPr>
            <a:picLocks noChangeAspect="1" noChangeArrowheads="1"/>
          </p:cNvPicPr>
          <p:nvPr/>
        </p:nvPicPr>
        <p:blipFill>
          <a:blip r:embed="rId4" cstate="print"/>
          <a:srcRect/>
          <a:stretch>
            <a:fillRect/>
          </a:stretch>
        </p:blipFill>
        <p:spPr bwMode="auto">
          <a:xfrm>
            <a:off x="1429882" y="1614399"/>
            <a:ext cx="3182870" cy="1999566"/>
          </a:xfrm>
          <a:prstGeom prst="rect">
            <a:avLst/>
          </a:prstGeom>
          <a:noFill/>
          <a:ln w="9525">
            <a:noFill/>
            <a:miter lim="800000"/>
            <a:headEnd/>
            <a:tailEnd/>
          </a:ln>
          <a:effectLst>
            <a:softEdge rad="635000"/>
          </a:effectLst>
        </p:spPr>
      </p:pic>
      <p:pic>
        <p:nvPicPr>
          <p:cNvPr id="15367"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flipH="1">
            <a:off x="1343472" y="2910542"/>
            <a:ext cx="1310491" cy="1296144"/>
          </a:xfrm>
          <a:prstGeom prst="rect">
            <a:avLst/>
          </a:prstGeom>
          <a:noFill/>
          <a:ln w="9525">
            <a:noFill/>
            <a:miter lim="800000"/>
            <a:headEnd/>
            <a:tailEnd/>
          </a:ln>
        </p:spPr>
      </p:pic>
      <p:pic>
        <p:nvPicPr>
          <p:cNvPr id="15368" name="Picture 8"/>
          <p:cNvPicPr>
            <a:picLocks noChangeAspect="1" noChangeArrowheads="1"/>
          </p:cNvPicPr>
          <p:nvPr/>
        </p:nvPicPr>
        <p:blipFill>
          <a:blip r:embed="rId6" cstate="print"/>
          <a:srcRect/>
          <a:stretch>
            <a:fillRect/>
          </a:stretch>
        </p:blipFill>
        <p:spPr bwMode="auto">
          <a:xfrm>
            <a:off x="2121158" y="4120277"/>
            <a:ext cx="1940362" cy="1455271"/>
          </a:xfrm>
          <a:prstGeom prst="rect">
            <a:avLst/>
          </a:prstGeom>
          <a:noFill/>
          <a:ln w="9525">
            <a:noFill/>
            <a:miter lim="800000"/>
            <a:headEnd/>
            <a:tailEnd/>
          </a:ln>
          <a:effectLst>
            <a:softEdge rad="127000"/>
          </a:effectLst>
        </p:spPr>
      </p:pic>
      <p:pic>
        <p:nvPicPr>
          <p:cNvPr id="15370" name="Picture 10" descr="http://www.gruposia.es/media/images/paginas/ingenieria.jpg"/>
          <p:cNvPicPr>
            <a:picLocks noChangeAspect="1" noChangeArrowheads="1"/>
          </p:cNvPicPr>
          <p:nvPr/>
        </p:nvPicPr>
        <p:blipFill>
          <a:blip r:embed="rId7" cstate="print"/>
          <a:srcRect/>
          <a:stretch>
            <a:fillRect/>
          </a:stretch>
        </p:blipFill>
        <p:spPr bwMode="auto">
          <a:xfrm>
            <a:off x="2898845" y="3256181"/>
            <a:ext cx="1814602" cy="1253250"/>
          </a:xfrm>
          <a:prstGeom prst="rect">
            <a:avLst/>
          </a:prstGeom>
          <a:noFill/>
          <a:effectLst>
            <a:softEdge rad="127000"/>
          </a:effectLst>
        </p:spPr>
      </p:pic>
      <p:sp>
        <p:nvSpPr>
          <p:cNvPr id="11" name="10 Elipse"/>
          <p:cNvSpPr/>
          <p:nvPr/>
        </p:nvSpPr>
        <p:spPr>
          <a:xfrm>
            <a:off x="997834" y="1355170"/>
            <a:ext cx="4234070" cy="4579709"/>
          </a:xfrm>
          <a:prstGeom prst="ellipse">
            <a:avLst/>
          </a:prstGeom>
          <a:solidFill>
            <a:srgbClr val="66FFFF">
              <a:alpha val="9020"/>
            </a:srgbClr>
          </a:solidFill>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1" name="20 Forma libre"/>
          <p:cNvSpPr/>
          <p:nvPr/>
        </p:nvSpPr>
        <p:spPr>
          <a:xfrm>
            <a:off x="4314535" y="1691102"/>
            <a:ext cx="2749655" cy="987552"/>
          </a:xfrm>
          <a:custGeom>
            <a:avLst/>
            <a:gdLst>
              <a:gd name="connsiteX0" fmla="*/ 0 w 2291379"/>
              <a:gd name="connsiteY0" fmla="*/ 0 h 822960"/>
              <a:gd name="connsiteX1" fmla="*/ 1484555 w 2291379"/>
              <a:gd name="connsiteY1" fmla="*/ 731520 h 822960"/>
              <a:gd name="connsiteX2" fmla="*/ 2291379 w 2291379"/>
              <a:gd name="connsiteY2" fmla="*/ 548640 h 822960"/>
            </a:gdLst>
            <a:ahLst/>
            <a:cxnLst>
              <a:cxn ang="0">
                <a:pos x="connsiteX0" y="connsiteY0"/>
              </a:cxn>
              <a:cxn ang="0">
                <a:pos x="connsiteX1" y="connsiteY1"/>
              </a:cxn>
              <a:cxn ang="0">
                <a:pos x="connsiteX2" y="connsiteY2"/>
              </a:cxn>
            </a:cxnLst>
            <a:rect l="l" t="t" r="r" b="b"/>
            <a:pathLst>
              <a:path w="2291379" h="822960">
                <a:moveTo>
                  <a:pt x="0" y="0"/>
                </a:moveTo>
                <a:cubicBezTo>
                  <a:pt x="551329" y="320040"/>
                  <a:pt x="1102659" y="640080"/>
                  <a:pt x="1484555" y="731520"/>
                </a:cubicBezTo>
                <a:cubicBezTo>
                  <a:pt x="1866452" y="822960"/>
                  <a:pt x="2164080" y="570155"/>
                  <a:pt x="2291379" y="548640"/>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22" name="21 Forma libre"/>
          <p:cNvSpPr/>
          <p:nvPr/>
        </p:nvSpPr>
        <p:spPr>
          <a:xfrm>
            <a:off x="4701809" y="3244506"/>
            <a:ext cx="2426926" cy="2048256"/>
          </a:xfrm>
          <a:custGeom>
            <a:avLst/>
            <a:gdLst>
              <a:gd name="connsiteX0" fmla="*/ 0 w 2022438"/>
              <a:gd name="connsiteY0" fmla="*/ 1706880 h 1706880"/>
              <a:gd name="connsiteX1" fmla="*/ 1151068 w 2022438"/>
              <a:gd name="connsiteY1" fmla="*/ 254598 h 1706880"/>
              <a:gd name="connsiteX2" fmla="*/ 2022438 w 2022438"/>
              <a:gd name="connsiteY2" fmla="*/ 179294 h 1706880"/>
            </a:gdLst>
            <a:ahLst/>
            <a:cxnLst>
              <a:cxn ang="0">
                <a:pos x="connsiteX0" y="connsiteY0"/>
              </a:cxn>
              <a:cxn ang="0">
                <a:pos x="connsiteX1" y="connsiteY1"/>
              </a:cxn>
              <a:cxn ang="0">
                <a:pos x="connsiteX2" y="connsiteY2"/>
              </a:cxn>
            </a:cxnLst>
            <a:rect l="l" t="t" r="r" b="b"/>
            <a:pathLst>
              <a:path w="2022438" h="1706880">
                <a:moveTo>
                  <a:pt x="0" y="1706880"/>
                </a:moveTo>
                <a:cubicBezTo>
                  <a:pt x="406997" y="1108038"/>
                  <a:pt x="813995" y="509196"/>
                  <a:pt x="1151068" y="254598"/>
                </a:cubicBezTo>
                <a:cubicBezTo>
                  <a:pt x="1488141" y="0"/>
                  <a:pt x="1884382" y="193638"/>
                  <a:pt x="2022438" y="179294"/>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Tree>
    <p:extLst>
      <p:ext uri="{BB962C8B-B14F-4D97-AF65-F5344CB8AC3E}">
        <p14:creationId xmlns:p14="http://schemas.microsoft.com/office/powerpoint/2010/main" val="3924690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latin typeface="Garamond" pitchFamily="18" charset="0"/>
              </a:rPr>
              <a:t>Conocer el mundo</a:t>
            </a:r>
            <a:endParaRPr lang="es-ES" dirty="0">
              <a:latin typeface="Garamond" pitchFamily="18" charset="0"/>
            </a:endParaRPr>
          </a:p>
        </p:txBody>
      </p:sp>
      <p:pic>
        <p:nvPicPr>
          <p:cNvPr id="15365" name="Picture 5"/>
          <p:cNvPicPr>
            <a:picLocks noChangeAspect="1" noChangeArrowheads="1"/>
          </p:cNvPicPr>
          <p:nvPr/>
        </p:nvPicPr>
        <p:blipFill>
          <a:blip r:embed="rId3" cstate="print"/>
          <a:srcRect/>
          <a:stretch>
            <a:fillRect/>
          </a:stretch>
        </p:blipFill>
        <p:spPr bwMode="auto">
          <a:xfrm>
            <a:off x="7902804" y="1787218"/>
            <a:ext cx="2254448" cy="3374923"/>
          </a:xfrm>
          <a:prstGeom prst="rect">
            <a:avLst/>
          </a:prstGeom>
          <a:noFill/>
          <a:ln w="9525">
            <a:noFill/>
            <a:miter lim="800000"/>
            <a:headEnd/>
            <a:tailEnd/>
          </a:ln>
          <a:effectLst>
            <a:softEdge rad="317500"/>
          </a:effectLst>
        </p:spPr>
      </p:pic>
      <p:pic>
        <p:nvPicPr>
          <p:cNvPr id="15366" name="Picture 6"/>
          <p:cNvPicPr>
            <a:picLocks noChangeAspect="1" noChangeArrowheads="1"/>
          </p:cNvPicPr>
          <p:nvPr/>
        </p:nvPicPr>
        <p:blipFill>
          <a:blip r:embed="rId4" cstate="print"/>
          <a:srcRect/>
          <a:stretch>
            <a:fillRect/>
          </a:stretch>
        </p:blipFill>
        <p:spPr bwMode="auto">
          <a:xfrm>
            <a:off x="1429882" y="1614399"/>
            <a:ext cx="3182870" cy="1999566"/>
          </a:xfrm>
          <a:prstGeom prst="rect">
            <a:avLst/>
          </a:prstGeom>
          <a:noFill/>
          <a:ln w="9525">
            <a:noFill/>
            <a:miter lim="800000"/>
            <a:headEnd/>
            <a:tailEnd/>
          </a:ln>
          <a:effectLst>
            <a:softEdge rad="635000"/>
          </a:effectLst>
        </p:spPr>
      </p:pic>
      <p:pic>
        <p:nvPicPr>
          <p:cNvPr id="15367"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flipH="1">
            <a:off x="1343472" y="2910542"/>
            <a:ext cx="1310491" cy="1296144"/>
          </a:xfrm>
          <a:prstGeom prst="rect">
            <a:avLst/>
          </a:prstGeom>
          <a:noFill/>
          <a:ln w="9525">
            <a:noFill/>
            <a:miter lim="800000"/>
            <a:headEnd/>
            <a:tailEnd/>
          </a:ln>
        </p:spPr>
      </p:pic>
      <p:pic>
        <p:nvPicPr>
          <p:cNvPr id="15368" name="Picture 8"/>
          <p:cNvPicPr>
            <a:picLocks noChangeAspect="1" noChangeArrowheads="1"/>
          </p:cNvPicPr>
          <p:nvPr/>
        </p:nvPicPr>
        <p:blipFill>
          <a:blip r:embed="rId6" cstate="print"/>
          <a:srcRect/>
          <a:stretch>
            <a:fillRect/>
          </a:stretch>
        </p:blipFill>
        <p:spPr bwMode="auto">
          <a:xfrm>
            <a:off x="2121158" y="4120277"/>
            <a:ext cx="1940362" cy="1455271"/>
          </a:xfrm>
          <a:prstGeom prst="rect">
            <a:avLst/>
          </a:prstGeom>
          <a:noFill/>
          <a:ln w="9525">
            <a:noFill/>
            <a:miter lim="800000"/>
            <a:headEnd/>
            <a:tailEnd/>
          </a:ln>
          <a:effectLst>
            <a:softEdge rad="127000"/>
          </a:effectLst>
        </p:spPr>
      </p:pic>
      <p:pic>
        <p:nvPicPr>
          <p:cNvPr id="15370" name="Picture 10" descr="http://www.gruposia.es/media/images/paginas/ingenieria.jpg"/>
          <p:cNvPicPr>
            <a:picLocks noChangeAspect="1" noChangeArrowheads="1"/>
          </p:cNvPicPr>
          <p:nvPr/>
        </p:nvPicPr>
        <p:blipFill>
          <a:blip r:embed="rId7" cstate="print"/>
          <a:srcRect/>
          <a:stretch>
            <a:fillRect/>
          </a:stretch>
        </p:blipFill>
        <p:spPr bwMode="auto">
          <a:xfrm>
            <a:off x="2898845" y="3256181"/>
            <a:ext cx="1814602" cy="1253250"/>
          </a:xfrm>
          <a:prstGeom prst="rect">
            <a:avLst/>
          </a:prstGeom>
          <a:noFill/>
          <a:effectLst>
            <a:softEdge rad="127000"/>
          </a:effectLst>
        </p:spPr>
      </p:pic>
      <p:sp>
        <p:nvSpPr>
          <p:cNvPr id="11" name="10 Elipse"/>
          <p:cNvSpPr/>
          <p:nvPr/>
        </p:nvSpPr>
        <p:spPr>
          <a:xfrm>
            <a:off x="997834" y="1355170"/>
            <a:ext cx="4234070" cy="4579709"/>
          </a:xfrm>
          <a:prstGeom prst="ellipse">
            <a:avLst/>
          </a:prstGeom>
          <a:solidFill>
            <a:srgbClr val="66FFFF">
              <a:alpha val="9020"/>
            </a:srgbClr>
          </a:solidFill>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1" name="20 Forma libre"/>
          <p:cNvSpPr/>
          <p:nvPr/>
        </p:nvSpPr>
        <p:spPr>
          <a:xfrm>
            <a:off x="4314535" y="1691102"/>
            <a:ext cx="4114525" cy="987552"/>
          </a:xfrm>
          <a:custGeom>
            <a:avLst/>
            <a:gdLst>
              <a:gd name="connsiteX0" fmla="*/ 0 w 2291379"/>
              <a:gd name="connsiteY0" fmla="*/ 0 h 822960"/>
              <a:gd name="connsiteX1" fmla="*/ 1484555 w 2291379"/>
              <a:gd name="connsiteY1" fmla="*/ 731520 h 822960"/>
              <a:gd name="connsiteX2" fmla="*/ 2291379 w 2291379"/>
              <a:gd name="connsiteY2" fmla="*/ 548640 h 822960"/>
            </a:gdLst>
            <a:ahLst/>
            <a:cxnLst>
              <a:cxn ang="0">
                <a:pos x="connsiteX0" y="connsiteY0"/>
              </a:cxn>
              <a:cxn ang="0">
                <a:pos x="connsiteX1" y="connsiteY1"/>
              </a:cxn>
              <a:cxn ang="0">
                <a:pos x="connsiteX2" y="connsiteY2"/>
              </a:cxn>
            </a:cxnLst>
            <a:rect l="l" t="t" r="r" b="b"/>
            <a:pathLst>
              <a:path w="2291379" h="822960">
                <a:moveTo>
                  <a:pt x="0" y="0"/>
                </a:moveTo>
                <a:cubicBezTo>
                  <a:pt x="551329" y="320040"/>
                  <a:pt x="1102659" y="640080"/>
                  <a:pt x="1484555" y="731520"/>
                </a:cubicBezTo>
                <a:cubicBezTo>
                  <a:pt x="1866452" y="822960"/>
                  <a:pt x="2164080" y="570155"/>
                  <a:pt x="2291379" y="548640"/>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22" name="21 Forma libre"/>
          <p:cNvSpPr/>
          <p:nvPr/>
        </p:nvSpPr>
        <p:spPr>
          <a:xfrm>
            <a:off x="4701809" y="3244506"/>
            <a:ext cx="3813660" cy="2048256"/>
          </a:xfrm>
          <a:custGeom>
            <a:avLst/>
            <a:gdLst>
              <a:gd name="connsiteX0" fmla="*/ 0 w 2022438"/>
              <a:gd name="connsiteY0" fmla="*/ 1706880 h 1706880"/>
              <a:gd name="connsiteX1" fmla="*/ 1151068 w 2022438"/>
              <a:gd name="connsiteY1" fmla="*/ 254598 h 1706880"/>
              <a:gd name="connsiteX2" fmla="*/ 2022438 w 2022438"/>
              <a:gd name="connsiteY2" fmla="*/ 179294 h 1706880"/>
            </a:gdLst>
            <a:ahLst/>
            <a:cxnLst>
              <a:cxn ang="0">
                <a:pos x="connsiteX0" y="connsiteY0"/>
              </a:cxn>
              <a:cxn ang="0">
                <a:pos x="connsiteX1" y="connsiteY1"/>
              </a:cxn>
              <a:cxn ang="0">
                <a:pos x="connsiteX2" y="connsiteY2"/>
              </a:cxn>
            </a:cxnLst>
            <a:rect l="l" t="t" r="r" b="b"/>
            <a:pathLst>
              <a:path w="2022438" h="1706880">
                <a:moveTo>
                  <a:pt x="0" y="1706880"/>
                </a:moveTo>
                <a:cubicBezTo>
                  <a:pt x="406997" y="1108038"/>
                  <a:pt x="813995" y="509196"/>
                  <a:pt x="1151068" y="254598"/>
                </a:cubicBezTo>
                <a:cubicBezTo>
                  <a:pt x="1488141" y="0"/>
                  <a:pt x="1884382" y="193638"/>
                  <a:pt x="2022438" y="179294"/>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2" name="11 CuadroTexto"/>
          <p:cNvSpPr txBox="1"/>
          <p:nvPr/>
        </p:nvSpPr>
        <p:spPr>
          <a:xfrm>
            <a:off x="6535161" y="2579538"/>
            <a:ext cx="1351652" cy="830997"/>
          </a:xfrm>
          <a:prstGeom prst="rect">
            <a:avLst/>
          </a:prstGeom>
          <a:noFill/>
        </p:spPr>
        <p:txBody>
          <a:bodyPr vert="horz" wrap="none" rtlCol="0">
            <a:spAutoFit/>
          </a:bodyPr>
          <a:lstStyle/>
          <a:p>
            <a:pPr algn="ctr"/>
            <a:r>
              <a:rPr lang="es-ES" sz="2400" dirty="0">
                <a:latin typeface="Garamond" pitchFamily="18" charset="0"/>
              </a:rPr>
              <a:t>Método</a:t>
            </a:r>
          </a:p>
          <a:p>
            <a:pPr algn="ctr"/>
            <a:r>
              <a:rPr lang="es-ES" sz="2400" dirty="0">
                <a:latin typeface="Garamond" pitchFamily="18" charset="0"/>
              </a:rPr>
              <a:t>Científico</a:t>
            </a:r>
          </a:p>
        </p:txBody>
      </p:sp>
      <p:sp>
        <p:nvSpPr>
          <p:cNvPr id="13" name="12 Disco magnético"/>
          <p:cNvSpPr/>
          <p:nvPr/>
        </p:nvSpPr>
        <p:spPr>
          <a:xfrm>
            <a:off x="6528048" y="1787218"/>
            <a:ext cx="1382554" cy="2073830"/>
          </a:xfrm>
          <a:prstGeom prst="flowChartMagneticDisk">
            <a:avLst/>
          </a:prstGeom>
          <a:solidFill>
            <a:srgbClr val="4F81BD">
              <a:alpha val="16863"/>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Tree>
    <p:extLst>
      <p:ext uri="{BB962C8B-B14F-4D97-AF65-F5344CB8AC3E}">
        <p14:creationId xmlns:p14="http://schemas.microsoft.com/office/powerpoint/2010/main" val="2449456776"/>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latin typeface="Garamond" pitchFamily="18" charset="0"/>
              </a:rPr>
              <a:t>Conocer el mundo</a:t>
            </a:r>
            <a:endParaRPr lang="es-ES" dirty="0">
              <a:latin typeface="Garamond" pitchFamily="18" charset="0"/>
            </a:endParaRPr>
          </a:p>
        </p:txBody>
      </p:sp>
      <p:pic>
        <p:nvPicPr>
          <p:cNvPr id="15365" name="Picture 5"/>
          <p:cNvPicPr>
            <a:picLocks noChangeAspect="1" noChangeArrowheads="1"/>
          </p:cNvPicPr>
          <p:nvPr/>
        </p:nvPicPr>
        <p:blipFill>
          <a:blip r:embed="rId3" cstate="print"/>
          <a:srcRect/>
          <a:stretch>
            <a:fillRect/>
          </a:stretch>
        </p:blipFill>
        <p:spPr bwMode="auto">
          <a:xfrm>
            <a:off x="7902804" y="1787218"/>
            <a:ext cx="2254448" cy="3374923"/>
          </a:xfrm>
          <a:prstGeom prst="rect">
            <a:avLst/>
          </a:prstGeom>
          <a:noFill/>
          <a:ln w="9525">
            <a:noFill/>
            <a:miter lim="800000"/>
            <a:headEnd/>
            <a:tailEnd/>
          </a:ln>
          <a:effectLst>
            <a:softEdge rad="317500"/>
          </a:effectLst>
        </p:spPr>
      </p:pic>
      <p:pic>
        <p:nvPicPr>
          <p:cNvPr id="15366" name="Picture 6"/>
          <p:cNvPicPr>
            <a:picLocks noChangeAspect="1" noChangeArrowheads="1"/>
          </p:cNvPicPr>
          <p:nvPr/>
        </p:nvPicPr>
        <p:blipFill>
          <a:blip r:embed="rId4" cstate="print"/>
          <a:srcRect/>
          <a:stretch>
            <a:fillRect/>
          </a:stretch>
        </p:blipFill>
        <p:spPr bwMode="auto">
          <a:xfrm>
            <a:off x="1429882" y="1614399"/>
            <a:ext cx="3182870" cy="1999566"/>
          </a:xfrm>
          <a:prstGeom prst="rect">
            <a:avLst/>
          </a:prstGeom>
          <a:noFill/>
          <a:ln w="9525">
            <a:noFill/>
            <a:miter lim="800000"/>
            <a:headEnd/>
            <a:tailEnd/>
          </a:ln>
          <a:effectLst>
            <a:softEdge rad="635000"/>
          </a:effectLst>
        </p:spPr>
      </p:pic>
      <p:pic>
        <p:nvPicPr>
          <p:cNvPr id="15367"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flipH="1">
            <a:off x="1343472" y="2910542"/>
            <a:ext cx="1310491" cy="1296144"/>
          </a:xfrm>
          <a:prstGeom prst="rect">
            <a:avLst/>
          </a:prstGeom>
          <a:noFill/>
          <a:ln w="9525">
            <a:noFill/>
            <a:miter lim="800000"/>
            <a:headEnd/>
            <a:tailEnd/>
          </a:ln>
        </p:spPr>
      </p:pic>
      <p:pic>
        <p:nvPicPr>
          <p:cNvPr id="15368" name="Picture 8"/>
          <p:cNvPicPr>
            <a:picLocks noChangeAspect="1" noChangeArrowheads="1"/>
          </p:cNvPicPr>
          <p:nvPr/>
        </p:nvPicPr>
        <p:blipFill>
          <a:blip r:embed="rId6" cstate="print"/>
          <a:srcRect/>
          <a:stretch>
            <a:fillRect/>
          </a:stretch>
        </p:blipFill>
        <p:spPr bwMode="auto">
          <a:xfrm>
            <a:off x="2121158" y="4120277"/>
            <a:ext cx="1940362" cy="1455271"/>
          </a:xfrm>
          <a:prstGeom prst="rect">
            <a:avLst/>
          </a:prstGeom>
          <a:noFill/>
          <a:ln w="9525">
            <a:noFill/>
            <a:miter lim="800000"/>
            <a:headEnd/>
            <a:tailEnd/>
          </a:ln>
          <a:effectLst>
            <a:softEdge rad="127000"/>
          </a:effectLst>
        </p:spPr>
      </p:pic>
      <p:pic>
        <p:nvPicPr>
          <p:cNvPr id="15370" name="Picture 10" descr="http://www.gruposia.es/media/images/paginas/ingenieria.jpg"/>
          <p:cNvPicPr>
            <a:picLocks noChangeAspect="1" noChangeArrowheads="1"/>
          </p:cNvPicPr>
          <p:nvPr/>
        </p:nvPicPr>
        <p:blipFill>
          <a:blip r:embed="rId7" cstate="print"/>
          <a:srcRect/>
          <a:stretch>
            <a:fillRect/>
          </a:stretch>
        </p:blipFill>
        <p:spPr bwMode="auto">
          <a:xfrm>
            <a:off x="2898845" y="3256181"/>
            <a:ext cx="1814602" cy="1253250"/>
          </a:xfrm>
          <a:prstGeom prst="rect">
            <a:avLst/>
          </a:prstGeom>
          <a:noFill/>
          <a:effectLst>
            <a:softEdge rad="127000"/>
          </a:effectLst>
        </p:spPr>
      </p:pic>
      <p:sp>
        <p:nvSpPr>
          <p:cNvPr id="11" name="10 Elipse"/>
          <p:cNvSpPr/>
          <p:nvPr/>
        </p:nvSpPr>
        <p:spPr>
          <a:xfrm>
            <a:off x="997834" y="1355170"/>
            <a:ext cx="4234070" cy="4579709"/>
          </a:xfrm>
          <a:prstGeom prst="ellipse">
            <a:avLst/>
          </a:prstGeom>
          <a:solidFill>
            <a:srgbClr val="66FFFF">
              <a:alpha val="9020"/>
            </a:srgbClr>
          </a:solidFill>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sp>
        <p:nvSpPr>
          <p:cNvPr id="21" name="20 Forma libre"/>
          <p:cNvSpPr/>
          <p:nvPr/>
        </p:nvSpPr>
        <p:spPr>
          <a:xfrm>
            <a:off x="4314535" y="1691102"/>
            <a:ext cx="4114525" cy="987552"/>
          </a:xfrm>
          <a:custGeom>
            <a:avLst/>
            <a:gdLst>
              <a:gd name="connsiteX0" fmla="*/ 0 w 2291379"/>
              <a:gd name="connsiteY0" fmla="*/ 0 h 822960"/>
              <a:gd name="connsiteX1" fmla="*/ 1484555 w 2291379"/>
              <a:gd name="connsiteY1" fmla="*/ 731520 h 822960"/>
              <a:gd name="connsiteX2" fmla="*/ 2291379 w 2291379"/>
              <a:gd name="connsiteY2" fmla="*/ 548640 h 822960"/>
            </a:gdLst>
            <a:ahLst/>
            <a:cxnLst>
              <a:cxn ang="0">
                <a:pos x="connsiteX0" y="connsiteY0"/>
              </a:cxn>
              <a:cxn ang="0">
                <a:pos x="connsiteX1" y="connsiteY1"/>
              </a:cxn>
              <a:cxn ang="0">
                <a:pos x="connsiteX2" y="connsiteY2"/>
              </a:cxn>
            </a:cxnLst>
            <a:rect l="l" t="t" r="r" b="b"/>
            <a:pathLst>
              <a:path w="2291379" h="822960">
                <a:moveTo>
                  <a:pt x="0" y="0"/>
                </a:moveTo>
                <a:cubicBezTo>
                  <a:pt x="551329" y="320040"/>
                  <a:pt x="1102659" y="640080"/>
                  <a:pt x="1484555" y="731520"/>
                </a:cubicBezTo>
                <a:cubicBezTo>
                  <a:pt x="1866452" y="822960"/>
                  <a:pt x="2164080" y="570155"/>
                  <a:pt x="2291379" y="548640"/>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22" name="21 Forma libre"/>
          <p:cNvSpPr/>
          <p:nvPr/>
        </p:nvSpPr>
        <p:spPr>
          <a:xfrm>
            <a:off x="4701809" y="3244506"/>
            <a:ext cx="3813660" cy="2048256"/>
          </a:xfrm>
          <a:custGeom>
            <a:avLst/>
            <a:gdLst>
              <a:gd name="connsiteX0" fmla="*/ 0 w 2022438"/>
              <a:gd name="connsiteY0" fmla="*/ 1706880 h 1706880"/>
              <a:gd name="connsiteX1" fmla="*/ 1151068 w 2022438"/>
              <a:gd name="connsiteY1" fmla="*/ 254598 h 1706880"/>
              <a:gd name="connsiteX2" fmla="*/ 2022438 w 2022438"/>
              <a:gd name="connsiteY2" fmla="*/ 179294 h 1706880"/>
            </a:gdLst>
            <a:ahLst/>
            <a:cxnLst>
              <a:cxn ang="0">
                <a:pos x="connsiteX0" y="connsiteY0"/>
              </a:cxn>
              <a:cxn ang="0">
                <a:pos x="connsiteX1" y="connsiteY1"/>
              </a:cxn>
              <a:cxn ang="0">
                <a:pos x="connsiteX2" y="connsiteY2"/>
              </a:cxn>
            </a:cxnLst>
            <a:rect l="l" t="t" r="r" b="b"/>
            <a:pathLst>
              <a:path w="2022438" h="1706880">
                <a:moveTo>
                  <a:pt x="0" y="1706880"/>
                </a:moveTo>
                <a:cubicBezTo>
                  <a:pt x="406997" y="1108038"/>
                  <a:pt x="813995" y="509196"/>
                  <a:pt x="1151068" y="254598"/>
                </a:cubicBezTo>
                <a:cubicBezTo>
                  <a:pt x="1488141" y="0"/>
                  <a:pt x="1884382" y="193638"/>
                  <a:pt x="2022438" y="179294"/>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2" name="11 CuadroTexto"/>
          <p:cNvSpPr txBox="1"/>
          <p:nvPr/>
        </p:nvSpPr>
        <p:spPr>
          <a:xfrm>
            <a:off x="6535161" y="2579538"/>
            <a:ext cx="1351652" cy="830997"/>
          </a:xfrm>
          <a:prstGeom prst="rect">
            <a:avLst/>
          </a:prstGeom>
          <a:noFill/>
        </p:spPr>
        <p:txBody>
          <a:bodyPr vert="horz" wrap="none" rtlCol="0">
            <a:spAutoFit/>
          </a:bodyPr>
          <a:lstStyle/>
          <a:p>
            <a:pPr algn="ctr"/>
            <a:r>
              <a:rPr lang="es-ES" sz="2400" dirty="0">
                <a:latin typeface="Garamond" pitchFamily="18" charset="0"/>
              </a:rPr>
              <a:t>Método</a:t>
            </a:r>
          </a:p>
          <a:p>
            <a:pPr algn="ctr"/>
            <a:r>
              <a:rPr lang="es-ES" sz="2400" dirty="0">
                <a:latin typeface="Garamond" pitchFamily="18" charset="0"/>
              </a:rPr>
              <a:t>Científico</a:t>
            </a:r>
          </a:p>
        </p:txBody>
      </p:sp>
      <p:sp>
        <p:nvSpPr>
          <p:cNvPr id="13" name="12 Disco magnético"/>
          <p:cNvSpPr/>
          <p:nvPr/>
        </p:nvSpPr>
        <p:spPr>
          <a:xfrm>
            <a:off x="6528048" y="1787218"/>
            <a:ext cx="1382554" cy="2073830"/>
          </a:xfrm>
          <a:prstGeom prst="flowChartMagneticDisk">
            <a:avLst/>
          </a:prstGeom>
          <a:solidFill>
            <a:srgbClr val="4F81BD">
              <a:alpha val="16863"/>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14" name="13 CuadroTexto"/>
          <p:cNvSpPr txBox="1"/>
          <p:nvPr/>
        </p:nvSpPr>
        <p:spPr>
          <a:xfrm>
            <a:off x="5663953" y="4638734"/>
            <a:ext cx="3131819" cy="1421928"/>
          </a:xfrm>
          <a:prstGeom prst="rect">
            <a:avLst/>
          </a:prstGeom>
          <a:noFill/>
        </p:spPr>
        <p:txBody>
          <a:bodyPr wrap="none" rtlCol="0">
            <a:spAutoFit/>
          </a:bodyPr>
          <a:lstStyle/>
          <a:p>
            <a:pPr>
              <a:buFont typeface="Arial" pitchFamily="34" charset="0"/>
              <a:buChar char="•"/>
            </a:pPr>
            <a:r>
              <a:rPr lang="es-ES" sz="2160" dirty="0">
                <a:latin typeface="Garamond" pitchFamily="18" charset="0"/>
              </a:rPr>
              <a:t> Observación</a:t>
            </a:r>
          </a:p>
          <a:p>
            <a:pPr>
              <a:buFont typeface="Arial" pitchFamily="34" charset="0"/>
              <a:buChar char="•"/>
            </a:pPr>
            <a:r>
              <a:rPr lang="es-ES" sz="2160" dirty="0">
                <a:latin typeface="Garamond" pitchFamily="18" charset="0"/>
              </a:rPr>
              <a:t> Formulación de Hipótesis</a:t>
            </a:r>
          </a:p>
          <a:p>
            <a:pPr>
              <a:buFont typeface="Arial" pitchFamily="34" charset="0"/>
              <a:buChar char="•"/>
            </a:pPr>
            <a:r>
              <a:rPr lang="es-ES" sz="2160" dirty="0">
                <a:latin typeface="Garamond" pitchFamily="18" charset="0"/>
              </a:rPr>
              <a:t> Experimentación</a:t>
            </a:r>
          </a:p>
          <a:p>
            <a:pPr>
              <a:buFont typeface="Arial" pitchFamily="34" charset="0"/>
              <a:buChar char="•"/>
            </a:pPr>
            <a:r>
              <a:rPr lang="es-ES" sz="2160" dirty="0">
                <a:latin typeface="Garamond" pitchFamily="18" charset="0"/>
              </a:rPr>
              <a:t> Tesis (o refutación)</a:t>
            </a:r>
          </a:p>
        </p:txBody>
      </p:sp>
    </p:spTree>
    <p:extLst>
      <p:ext uri="{BB962C8B-B14F-4D97-AF65-F5344CB8AC3E}">
        <p14:creationId xmlns:p14="http://schemas.microsoft.com/office/powerpoint/2010/main" val="40919335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Llamada de nube"/>
          <p:cNvSpPr/>
          <p:nvPr/>
        </p:nvSpPr>
        <p:spPr>
          <a:xfrm>
            <a:off x="6441638" y="1182351"/>
            <a:ext cx="5011757" cy="3369974"/>
          </a:xfrm>
          <a:prstGeom prst="cloudCallout">
            <a:avLst>
              <a:gd name="adj1" fmla="val -61015"/>
              <a:gd name="adj2" fmla="val 14266"/>
            </a:avLst>
          </a:prstGeom>
          <a:solidFill>
            <a:schemeClr val="accent1">
              <a:lumMod val="20000"/>
              <a:lumOff val="80000"/>
            </a:schemeClr>
          </a:solidFill>
          <a:ln w="63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160"/>
          </a:p>
        </p:txBody>
      </p:sp>
      <p:sp>
        <p:nvSpPr>
          <p:cNvPr id="2" name="1 Título"/>
          <p:cNvSpPr>
            <a:spLocks noGrp="1"/>
          </p:cNvSpPr>
          <p:nvPr>
            <p:ph type="title"/>
          </p:nvPr>
        </p:nvSpPr>
        <p:spPr/>
        <p:txBody>
          <a:bodyPr/>
          <a:lstStyle/>
          <a:p>
            <a:r>
              <a:rPr lang="es-ES" dirty="0" smtClean="0">
                <a:latin typeface="Garamond" panose="02020404030301010803" pitchFamily="18" charset="0"/>
              </a:rPr>
              <a:t>Modelar el mundo</a:t>
            </a:r>
            <a:endParaRPr lang="es-ES" dirty="0">
              <a:latin typeface="Garamond" panose="02020404030301010803" pitchFamily="18" charset="0"/>
            </a:endParaRPr>
          </a:p>
        </p:txBody>
      </p:sp>
      <p:grpSp>
        <p:nvGrpSpPr>
          <p:cNvPr id="12" name="11 Grupo"/>
          <p:cNvGrpSpPr/>
          <p:nvPr/>
        </p:nvGrpSpPr>
        <p:grpSpPr>
          <a:xfrm>
            <a:off x="609600" y="2737723"/>
            <a:ext cx="5903304" cy="3434782"/>
            <a:chOff x="323528" y="1129308"/>
            <a:chExt cx="6559227" cy="3816424"/>
          </a:xfrm>
        </p:grpSpPr>
        <p:pic>
          <p:nvPicPr>
            <p:cNvPr id="15365" name="Picture 5"/>
            <p:cNvPicPr>
              <a:picLocks noChangeAspect="1" noChangeArrowheads="1"/>
            </p:cNvPicPr>
            <p:nvPr/>
          </p:nvPicPr>
          <p:blipFill>
            <a:blip r:embed="rId3" cstate="print"/>
            <a:srcRect/>
            <a:stretch>
              <a:fillRect/>
            </a:stretch>
          </p:blipFill>
          <p:spPr bwMode="auto">
            <a:xfrm>
              <a:off x="5004048" y="1489348"/>
              <a:ext cx="1878707" cy="2812436"/>
            </a:xfrm>
            <a:prstGeom prst="rect">
              <a:avLst/>
            </a:prstGeom>
            <a:noFill/>
            <a:ln w="9525">
              <a:noFill/>
              <a:miter lim="800000"/>
              <a:headEnd/>
              <a:tailEnd/>
            </a:ln>
            <a:effectLst>
              <a:softEdge rad="317500"/>
            </a:effectLst>
          </p:spPr>
        </p:pic>
        <p:pic>
          <p:nvPicPr>
            <p:cNvPr id="15366" name="Picture 6"/>
            <p:cNvPicPr>
              <a:picLocks noChangeAspect="1" noChangeArrowheads="1"/>
            </p:cNvPicPr>
            <p:nvPr/>
          </p:nvPicPr>
          <p:blipFill>
            <a:blip r:embed="rId4" cstate="print"/>
            <a:srcRect/>
            <a:stretch>
              <a:fillRect/>
            </a:stretch>
          </p:blipFill>
          <p:spPr bwMode="auto">
            <a:xfrm>
              <a:off x="683568" y="1345332"/>
              <a:ext cx="2652392" cy="1666305"/>
            </a:xfrm>
            <a:prstGeom prst="rect">
              <a:avLst/>
            </a:prstGeom>
            <a:noFill/>
            <a:ln w="9525">
              <a:noFill/>
              <a:miter lim="800000"/>
              <a:headEnd/>
              <a:tailEnd/>
            </a:ln>
            <a:effectLst>
              <a:softEdge rad="317500"/>
            </a:effectLst>
          </p:spPr>
        </p:pic>
        <p:pic>
          <p:nvPicPr>
            <p:cNvPr id="15367"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flipH="1">
              <a:off x="611560" y="2425452"/>
              <a:ext cx="1092076" cy="1080120"/>
            </a:xfrm>
            <a:prstGeom prst="rect">
              <a:avLst/>
            </a:prstGeom>
            <a:noFill/>
            <a:ln w="9525">
              <a:noFill/>
              <a:miter lim="800000"/>
              <a:headEnd/>
              <a:tailEnd/>
            </a:ln>
          </p:spPr>
        </p:pic>
        <p:pic>
          <p:nvPicPr>
            <p:cNvPr id="15368" name="Picture 8"/>
            <p:cNvPicPr>
              <a:picLocks noChangeAspect="1" noChangeArrowheads="1"/>
            </p:cNvPicPr>
            <p:nvPr/>
          </p:nvPicPr>
          <p:blipFill>
            <a:blip r:embed="rId6" cstate="print"/>
            <a:srcRect/>
            <a:stretch>
              <a:fillRect/>
            </a:stretch>
          </p:blipFill>
          <p:spPr bwMode="auto">
            <a:xfrm>
              <a:off x="1259632" y="3433564"/>
              <a:ext cx="1616968" cy="1212726"/>
            </a:xfrm>
            <a:prstGeom prst="rect">
              <a:avLst/>
            </a:prstGeom>
            <a:noFill/>
            <a:ln w="9525">
              <a:noFill/>
              <a:miter lim="800000"/>
              <a:headEnd/>
              <a:tailEnd/>
            </a:ln>
            <a:effectLst>
              <a:softEdge rad="127000"/>
            </a:effectLst>
          </p:spPr>
        </p:pic>
        <p:pic>
          <p:nvPicPr>
            <p:cNvPr id="15370" name="Picture 10" descr="http://www.gruposia.es/media/images/paginas/ingenieria.jpg"/>
            <p:cNvPicPr>
              <a:picLocks noChangeAspect="1" noChangeArrowheads="1"/>
            </p:cNvPicPr>
            <p:nvPr/>
          </p:nvPicPr>
          <p:blipFill>
            <a:blip r:embed="rId7" cstate="print"/>
            <a:srcRect/>
            <a:stretch>
              <a:fillRect/>
            </a:stretch>
          </p:blipFill>
          <p:spPr bwMode="auto">
            <a:xfrm>
              <a:off x="1907704" y="2713484"/>
              <a:ext cx="1512168" cy="1044375"/>
            </a:xfrm>
            <a:prstGeom prst="rect">
              <a:avLst/>
            </a:prstGeom>
            <a:noFill/>
            <a:effectLst>
              <a:softEdge rad="127000"/>
            </a:effectLst>
          </p:spPr>
        </p:pic>
        <p:sp>
          <p:nvSpPr>
            <p:cNvPr id="21" name="20 Forma libre"/>
            <p:cNvSpPr/>
            <p:nvPr/>
          </p:nvSpPr>
          <p:spPr>
            <a:xfrm>
              <a:off x="3087445" y="1409252"/>
              <a:ext cx="2291379" cy="822960"/>
            </a:xfrm>
            <a:custGeom>
              <a:avLst/>
              <a:gdLst>
                <a:gd name="connsiteX0" fmla="*/ 0 w 2291379"/>
                <a:gd name="connsiteY0" fmla="*/ 0 h 822960"/>
                <a:gd name="connsiteX1" fmla="*/ 1484555 w 2291379"/>
                <a:gd name="connsiteY1" fmla="*/ 731520 h 822960"/>
                <a:gd name="connsiteX2" fmla="*/ 2291379 w 2291379"/>
                <a:gd name="connsiteY2" fmla="*/ 548640 h 822960"/>
              </a:gdLst>
              <a:ahLst/>
              <a:cxnLst>
                <a:cxn ang="0">
                  <a:pos x="connsiteX0" y="connsiteY0"/>
                </a:cxn>
                <a:cxn ang="0">
                  <a:pos x="connsiteX1" y="connsiteY1"/>
                </a:cxn>
                <a:cxn ang="0">
                  <a:pos x="connsiteX2" y="connsiteY2"/>
                </a:cxn>
              </a:cxnLst>
              <a:rect l="l" t="t" r="r" b="b"/>
              <a:pathLst>
                <a:path w="2291379" h="822960">
                  <a:moveTo>
                    <a:pt x="0" y="0"/>
                  </a:moveTo>
                  <a:cubicBezTo>
                    <a:pt x="551329" y="320040"/>
                    <a:pt x="1102659" y="640080"/>
                    <a:pt x="1484555" y="731520"/>
                  </a:cubicBezTo>
                  <a:cubicBezTo>
                    <a:pt x="1866452" y="822960"/>
                    <a:pt x="2164080" y="570155"/>
                    <a:pt x="2291379" y="548640"/>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22" name="21 Forma libre"/>
            <p:cNvSpPr/>
            <p:nvPr/>
          </p:nvSpPr>
          <p:spPr>
            <a:xfrm>
              <a:off x="3410174" y="2703755"/>
              <a:ext cx="2022438" cy="1706880"/>
            </a:xfrm>
            <a:custGeom>
              <a:avLst/>
              <a:gdLst>
                <a:gd name="connsiteX0" fmla="*/ 0 w 2022438"/>
                <a:gd name="connsiteY0" fmla="*/ 1706880 h 1706880"/>
                <a:gd name="connsiteX1" fmla="*/ 1151068 w 2022438"/>
                <a:gd name="connsiteY1" fmla="*/ 254598 h 1706880"/>
                <a:gd name="connsiteX2" fmla="*/ 2022438 w 2022438"/>
                <a:gd name="connsiteY2" fmla="*/ 179294 h 1706880"/>
              </a:gdLst>
              <a:ahLst/>
              <a:cxnLst>
                <a:cxn ang="0">
                  <a:pos x="connsiteX0" y="connsiteY0"/>
                </a:cxn>
                <a:cxn ang="0">
                  <a:pos x="connsiteX1" y="connsiteY1"/>
                </a:cxn>
                <a:cxn ang="0">
                  <a:pos x="connsiteX2" y="connsiteY2"/>
                </a:cxn>
              </a:cxnLst>
              <a:rect l="l" t="t" r="r" b="b"/>
              <a:pathLst>
                <a:path w="2022438" h="1706880">
                  <a:moveTo>
                    <a:pt x="0" y="1706880"/>
                  </a:moveTo>
                  <a:cubicBezTo>
                    <a:pt x="406997" y="1108038"/>
                    <a:pt x="813995" y="509196"/>
                    <a:pt x="1151068" y="254598"/>
                  </a:cubicBezTo>
                  <a:cubicBezTo>
                    <a:pt x="1488141" y="0"/>
                    <a:pt x="1884382" y="193638"/>
                    <a:pt x="2022438" y="179294"/>
                  </a:cubicBezTo>
                </a:path>
              </a:pathLst>
            </a:cu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2160"/>
            </a:p>
          </p:txBody>
        </p:sp>
        <p:sp>
          <p:nvSpPr>
            <p:cNvPr id="11" name="10 Elipse"/>
            <p:cNvSpPr/>
            <p:nvPr/>
          </p:nvSpPr>
          <p:spPr>
            <a:xfrm>
              <a:off x="323528" y="1129308"/>
              <a:ext cx="3528392" cy="3816424"/>
            </a:xfrm>
            <a:prstGeom prst="ellipse">
              <a:avLst/>
            </a:prstGeom>
            <a:solidFill>
              <a:srgbClr val="66FFFF">
                <a:alpha val="9020"/>
              </a:srgbClr>
            </a:solidFill>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sz="2160"/>
            </a:p>
          </p:txBody>
        </p:sp>
      </p:grpSp>
      <p:pic>
        <p:nvPicPr>
          <p:cNvPr id="15" name="Picture 6"/>
          <p:cNvPicPr>
            <a:picLocks noChangeAspect="1" noChangeArrowheads="1"/>
          </p:cNvPicPr>
          <p:nvPr/>
        </p:nvPicPr>
        <p:blipFill>
          <a:blip r:embed="rId8" cstate="print">
            <a:biLevel thresh="50000"/>
          </a:blip>
          <a:srcRect/>
          <a:stretch>
            <a:fillRect/>
          </a:stretch>
        </p:blipFill>
        <p:spPr bwMode="auto">
          <a:xfrm flipH="1">
            <a:off x="7132916" y="1700809"/>
            <a:ext cx="2467285" cy="1499675"/>
          </a:xfrm>
          <a:prstGeom prst="rect">
            <a:avLst/>
          </a:prstGeom>
          <a:noFill/>
          <a:ln w="9525">
            <a:noFill/>
            <a:miter lim="800000"/>
            <a:headEnd/>
            <a:tailEnd/>
          </a:ln>
          <a:effectLst>
            <a:softEdge rad="317500"/>
          </a:effectLst>
        </p:spPr>
      </p:pic>
      <p:pic>
        <p:nvPicPr>
          <p:cNvPr id="16" name="Picture 7"/>
          <p:cNvPicPr>
            <a:picLocks noChangeAspect="1" noChangeArrowheads="1"/>
          </p:cNvPicPr>
          <p:nvPr/>
        </p:nvPicPr>
        <p:blipFill>
          <a:blip r:embed="rId9" cstate="print">
            <a:clrChange>
              <a:clrFrom>
                <a:srgbClr val="FFFFFF"/>
              </a:clrFrom>
              <a:clrTo>
                <a:srgbClr val="FFFFFF">
                  <a:alpha val="0"/>
                </a:srgbClr>
              </a:clrTo>
            </a:clrChange>
            <a:biLevel thresh="50000"/>
          </a:blip>
          <a:srcRect/>
          <a:stretch>
            <a:fillRect/>
          </a:stretch>
        </p:blipFill>
        <p:spPr bwMode="auto">
          <a:xfrm>
            <a:off x="9746258" y="1852025"/>
            <a:ext cx="1015861" cy="972108"/>
          </a:xfrm>
          <a:prstGeom prst="rect">
            <a:avLst/>
          </a:prstGeom>
          <a:noFill/>
          <a:ln w="9525">
            <a:noFill/>
            <a:miter lim="800000"/>
            <a:headEnd/>
            <a:tailEnd/>
          </a:ln>
          <a:effectLst/>
        </p:spPr>
      </p:pic>
      <p:pic>
        <p:nvPicPr>
          <p:cNvPr id="17" name="Picture 8"/>
          <p:cNvPicPr>
            <a:picLocks noChangeAspect="1" noChangeArrowheads="1"/>
          </p:cNvPicPr>
          <p:nvPr/>
        </p:nvPicPr>
        <p:blipFill>
          <a:blip r:embed="rId10" cstate="print">
            <a:clrChange>
              <a:clrFrom>
                <a:srgbClr val="FFFFFF"/>
              </a:clrFrom>
              <a:clrTo>
                <a:srgbClr val="FFFFFF">
                  <a:alpha val="0"/>
                </a:srgbClr>
              </a:clrTo>
            </a:clrChange>
            <a:biLevel thresh="50000"/>
          </a:blip>
          <a:srcRect/>
          <a:stretch>
            <a:fillRect/>
          </a:stretch>
        </p:blipFill>
        <p:spPr bwMode="auto">
          <a:xfrm flipH="1">
            <a:off x="7651373" y="3169772"/>
            <a:ext cx="1504122" cy="1091454"/>
          </a:xfrm>
          <a:prstGeom prst="rect">
            <a:avLst/>
          </a:prstGeom>
          <a:noFill/>
          <a:ln w="9525">
            <a:noFill/>
            <a:miter lim="800000"/>
            <a:headEnd/>
            <a:tailEnd/>
          </a:ln>
          <a:effectLst>
            <a:softEdge rad="127000"/>
          </a:effectLst>
        </p:spPr>
      </p:pic>
      <p:pic>
        <p:nvPicPr>
          <p:cNvPr id="18" name="Picture 10" descr="http://www.gruposia.es/media/images/paginas/ingenieria.jpg"/>
          <p:cNvPicPr>
            <a:picLocks noChangeAspect="1" noChangeArrowheads="1"/>
          </p:cNvPicPr>
          <p:nvPr/>
        </p:nvPicPr>
        <p:blipFill>
          <a:blip r:embed="rId11" cstate="print">
            <a:clrChange>
              <a:clrFrom>
                <a:srgbClr val="FFFFFF"/>
              </a:clrFrom>
              <a:clrTo>
                <a:srgbClr val="FFFFFF">
                  <a:alpha val="0"/>
                </a:srgbClr>
              </a:clrTo>
            </a:clrChange>
            <a:biLevel thresh="50000"/>
          </a:blip>
          <a:srcRect/>
          <a:stretch>
            <a:fillRect/>
          </a:stretch>
        </p:blipFill>
        <p:spPr bwMode="auto">
          <a:xfrm flipH="1">
            <a:off x="9182664" y="3007521"/>
            <a:ext cx="1406636" cy="939937"/>
          </a:xfrm>
          <a:prstGeom prst="rect">
            <a:avLst/>
          </a:prstGeom>
          <a:noFill/>
          <a:effectLst/>
        </p:spPr>
      </p:pic>
      <p:sp>
        <p:nvSpPr>
          <p:cNvPr id="25" name="24 CuadroTexto"/>
          <p:cNvSpPr txBox="1"/>
          <p:nvPr/>
        </p:nvSpPr>
        <p:spPr>
          <a:xfrm>
            <a:off x="1084243" y="2651314"/>
            <a:ext cx="2119106" cy="535531"/>
          </a:xfrm>
          <a:prstGeom prst="rect">
            <a:avLst/>
          </a:prstGeom>
          <a:noFill/>
        </p:spPr>
        <p:txBody>
          <a:bodyPr wrap="none" rtlCol="0">
            <a:spAutoFit/>
          </a:bodyPr>
          <a:lstStyle/>
          <a:p>
            <a:r>
              <a:rPr lang="es-ES" sz="2880" b="1" dirty="0">
                <a:latin typeface="Garamond" pitchFamily="18" charset="0"/>
              </a:rPr>
              <a:t>Mundo Real</a:t>
            </a:r>
          </a:p>
        </p:txBody>
      </p:sp>
      <p:sp>
        <p:nvSpPr>
          <p:cNvPr id="26" name="25 CuadroTexto"/>
          <p:cNvSpPr txBox="1"/>
          <p:nvPr/>
        </p:nvSpPr>
        <p:spPr>
          <a:xfrm>
            <a:off x="8311664" y="1441580"/>
            <a:ext cx="1534394" cy="535531"/>
          </a:xfrm>
          <a:prstGeom prst="rect">
            <a:avLst/>
          </a:prstGeom>
          <a:noFill/>
        </p:spPr>
        <p:txBody>
          <a:bodyPr wrap="none" rtlCol="0">
            <a:spAutoFit/>
          </a:bodyPr>
          <a:lstStyle/>
          <a:p>
            <a:r>
              <a:rPr lang="es-ES" sz="2880" b="1" dirty="0">
                <a:latin typeface="Garamond" pitchFamily="18" charset="0"/>
              </a:rPr>
              <a:t>Modelos</a:t>
            </a:r>
          </a:p>
        </p:txBody>
      </p:sp>
    </p:spTree>
    <p:extLst>
      <p:ext uri="{BB962C8B-B14F-4D97-AF65-F5344CB8AC3E}">
        <p14:creationId xmlns:p14="http://schemas.microsoft.com/office/powerpoint/2010/main" val="101112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20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20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20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latin typeface="Garamond" panose="02020404030301010803" pitchFamily="18" charset="0"/>
              </a:rPr>
              <a:t>Qué es un modelo</a:t>
            </a:r>
            <a:endParaRPr lang="es-ES" dirty="0">
              <a:latin typeface="Garamond" panose="02020404030301010803" pitchFamily="18" charset="0"/>
            </a:endParaRPr>
          </a:p>
        </p:txBody>
      </p:sp>
      <p:sp>
        <p:nvSpPr>
          <p:cNvPr id="3" name="2 Marcador de contenido"/>
          <p:cNvSpPr>
            <a:spLocks noGrp="1"/>
          </p:cNvSpPr>
          <p:nvPr>
            <p:ph idx="1"/>
          </p:nvPr>
        </p:nvSpPr>
        <p:spPr>
          <a:xfrm>
            <a:off x="738605" y="1960037"/>
            <a:ext cx="3369974" cy="4320480"/>
          </a:xfrm>
          <a:prstGeom prst="round2SameRect">
            <a:avLst/>
          </a:prstGeom>
          <a:ln/>
        </p:spPr>
        <p:style>
          <a:lnRef idx="1">
            <a:schemeClr val="accent1"/>
          </a:lnRef>
          <a:fillRef idx="2">
            <a:schemeClr val="accent1"/>
          </a:fillRef>
          <a:effectRef idx="1">
            <a:schemeClr val="accent1"/>
          </a:effectRef>
          <a:fontRef idx="minor">
            <a:schemeClr val="dk1"/>
          </a:fontRef>
        </p:style>
        <p:txBody>
          <a:bodyPr>
            <a:normAutofit fontScale="85000" lnSpcReduction="10000"/>
          </a:bodyPr>
          <a:lstStyle/>
          <a:p>
            <a:pPr marL="0" indent="0">
              <a:buNone/>
            </a:pPr>
            <a:r>
              <a:rPr lang="es-ES" sz="2880" dirty="0">
                <a:latin typeface="Garamond" panose="02020404030301010803" pitchFamily="18" charset="0"/>
              </a:rPr>
              <a:t>Un modelo constituye una </a:t>
            </a:r>
            <a:r>
              <a:rPr lang="es-ES" sz="2880" b="1" dirty="0">
                <a:latin typeface="Garamond" panose="02020404030301010803" pitchFamily="18" charset="0"/>
              </a:rPr>
              <a:t>representación abstracta</a:t>
            </a:r>
            <a:r>
              <a:rPr lang="es-ES" sz="2880" dirty="0">
                <a:latin typeface="Garamond" panose="02020404030301010803" pitchFamily="18" charset="0"/>
              </a:rPr>
              <a:t> de cierto aspecto de la realidad. Formada por:</a:t>
            </a:r>
          </a:p>
          <a:p>
            <a:pPr marL="0" indent="0"/>
            <a:r>
              <a:rPr lang="es-ES" sz="2880" dirty="0">
                <a:latin typeface="Garamond" panose="02020404030301010803" pitchFamily="18" charset="0"/>
              </a:rPr>
              <a:t> los </a:t>
            </a:r>
            <a:r>
              <a:rPr lang="es-ES" sz="2880" b="1" dirty="0">
                <a:latin typeface="Garamond" panose="02020404030301010803" pitchFamily="18" charset="0"/>
              </a:rPr>
              <a:t>elementos</a:t>
            </a:r>
            <a:r>
              <a:rPr lang="es-ES" sz="2880" dirty="0">
                <a:latin typeface="Garamond" panose="02020404030301010803" pitchFamily="18" charset="0"/>
              </a:rPr>
              <a:t> que caracterizan el aspecto de la realidad modelada</a:t>
            </a:r>
          </a:p>
          <a:p>
            <a:pPr marL="0" indent="0"/>
            <a:r>
              <a:rPr lang="es-ES" sz="2880" dirty="0">
                <a:latin typeface="Garamond" panose="02020404030301010803" pitchFamily="18" charset="0"/>
              </a:rPr>
              <a:t>  y por las </a:t>
            </a:r>
            <a:r>
              <a:rPr lang="es-ES" sz="2880" b="1" dirty="0">
                <a:latin typeface="Garamond" panose="02020404030301010803" pitchFamily="18" charset="0"/>
              </a:rPr>
              <a:t>relaciones</a:t>
            </a:r>
            <a:r>
              <a:rPr lang="es-ES" sz="2880" dirty="0">
                <a:latin typeface="Garamond" panose="02020404030301010803" pitchFamily="18" charset="0"/>
              </a:rPr>
              <a:t> entre esos elementos</a:t>
            </a:r>
          </a:p>
        </p:txBody>
      </p:sp>
      <p:sp>
        <p:nvSpPr>
          <p:cNvPr id="15" name="2 Marcador de contenido"/>
          <p:cNvSpPr txBox="1">
            <a:spLocks/>
          </p:cNvSpPr>
          <p:nvPr/>
        </p:nvSpPr>
        <p:spPr>
          <a:xfrm>
            <a:off x="4367808" y="2827327"/>
            <a:ext cx="6665952" cy="3042802"/>
          </a:xfrm>
          <a:prstGeom prst="rect">
            <a:avLst/>
          </a:prstGeom>
        </p:spPr>
        <p:txBody>
          <a:bodyPr vert="horz" lIns="109728" tIns="54864" rIns="109728" bIns="54864" rtlCol="0">
            <a:noAutofit/>
          </a:bodyPr>
          <a:lstStyle/>
          <a:p>
            <a:pPr marL="411480" indent="-411480" defTabSz="1097280">
              <a:spcBef>
                <a:spcPct val="20000"/>
              </a:spcBef>
              <a:buFont typeface="Arial" pitchFamily="34" charset="0"/>
              <a:buChar char="•"/>
              <a:defRPr/>
            </a:pPr>
            <a:r>
              <a:rPr lang="es-ES" sz="2400" dirty="0">
                <a:latin typeface="Garamond" pitchFamily="18" charset="0"/>
              </a:rPr>
              <a:t>Teorías Matemáticas</a:t>
            </a:r>
          </a:p>
          <a:p>
            <a:pPr marL="411480" indent="-411480" defTabSz="1097280">
              <a:spcBef>
                <a:spcPct val="20000"/>
              </a:spcBef>
              <a:buFont typeface="Arial" pitchFamily="34" charset="0"/>
              <a:buChar char="•"/>
              <a:defRPr/>
            </a:pPr>
            <a:endParaRPr lang="es-ES" sz="2400" dirty="0">
              <a:latin typeface="Garamond" pitchFamily="18" charset="0"/>
            </a:endParaRPr>
          </a:p>
          <a:p>
            <a:pPr marL="411480" indent="-411480" defTabSz="1097280">
              <a:spcBef>
                <a:spcPct val="20000"/>
              </a:spcBef>
              <a:buFont typeface="Arial" pitchFamily="34" charset="0"/>
              <a:buChar char="•"/>
              <a:defRPr/>
            </a:pPr>
            <a:endParaRPr lang="es-ES" sz="2400" dirty="0">
              <a:latin typeface="Garamond" pitchFamily="18" charset="0"/>
            </a:endParaRPr>
          </a:p>
          <a:p>
            <a:pPr marL="411480" indent="-411480" defTabSz="1097280">
              <a:spcBef>
                <a:spcPct val="20000"/>
              </a:spcBef>
              <a:buFont typeface="Arial" pitchFamily="34" charset="0"/>
              <a:buChar char="•"/>
              <a:defRPr/>
            </a:pPr>
            <a:r>
              <a:rPr lang="es-ES" sz="2400" dirty="0">
                <a:latin typeface="Garamond" pitchFamily="18" charset="0"/>
              </a:rPr>
              <a:t>Modelos Numéricos</a:t>
            </a:r>
          </a:p>
          <a:p>
            <a:pPr marL="411480" indent="-411480" defTabSz="1097280">
              <a:spcBef>
                <a:spcPct val="20000"/>
              </a:spcBef>
              <a:buFont typeface="Arial" pitchFamily="34" charset="0"/>
              <a:buChar char="•"/>
              <a:defRPr/>
            </a:pPr>
            <a:endParaRPr lang="es-ES" sz="2400" b="1" dirty="0">
              <a:latin typeface="Garamond" pitchFamily="18" charset="0"/>
            </a:endParaRPr>
          </a:p>
          <a:p>
            <a:pPr marL="411480" indent="-411480" defTabSz="1097280">
              <a:spcBef>
                <a:spcPct val="20000"/>
              </a:spcBef>
              <a:buFont typeface="Arial" pitchFamily="34" charset="0"/>
              <a:buChar char="•"/>
              <a:defRPr/>
            </a:pPr>
            <a:endParaRPr lang="es-ES" sz="2400" b="1" dirty="0">
              <a:latin typeface="Garamond" pitchFamily="18" charset="0"/>
            </a:endParaRPr>
          </a:p>
          <a:p>
            <a:pPr marL="411480" indent="-411480" defTabSz="1097280">
              <a:spcBef>
                <a:spcPct val="20000"/>
              </a:spcBef>
              <a:buFont typeface="Arial" pitchFamily="34" charset="0"/>
              <a:buChar char="•"/>
              <a:defRPr/>
            </a:pPr>
            <a:r>
              <a:rPr lang="es-ES" sz="2400" dirty="0">
                <a:latin typeface="Garamond" pitchFamily="18" charset="0"/>
              </a:rPr>
              <a:t>Modelos Computacionales</a:t>
            </a:r>
          </a:p>
        </p:txBody>
      </p:sp>
      <p:pic>
        <p:nvPicPr>
          <p:cNvPr id="16" name="Picture 2"/>
          <p:cNvPicPr>
            <a:picLocks noChangeAspect="1" noChangeArrowheads="1"/>
          </p:cNvPicPr>
          <p:nvPr/>
        </p:nvPicPr>
        <p:blipFill>
          <a:blip r:embed="rId3" cstate="print"/>
          <a:srcRect/>
          <a:stretch>
            <a:fillRect/>
          </a:stretch>
        </p:blipFill>
        <p:spPr bwMode="auto">
          <a:xfrm>
            <a:off x="7564964" y="2564904"/>
            <a:ext cx="925012" cy="861130"/>
          </a:xfrm>
          <a:prstGeom prst="rect">
            <a:avLst/>
          </a:prstGeom>
          <a:noFill/>
          <a:ln w="9525">
            <a:noFill/>
            <a:miter lim="800000"/>
            <a:headEnd/>
            <a:tailEnd/>
          </a:ln>
        </p:spPr>
      </p:pic>
      <p:pic>
        <p:nvPicPr>
          <p:cNvPr id="17" name="Picture 14"/>
          <p:cNvPicPr>
            <a:picLocks noChangeAspect="1" noChangeArrowheads="1"/>
          </p:cNvPicPr>
          <p:nvPr/>
        </p:nvPicPr>
        <p:blipFill>
          <a:blip r:embed="rId4" cstate="print"/>
          <a:srcRect/>
          <a:stretch>
            <a:fillRect/>
          </a:stretch>
        </p:blipFill>
        <p:spPr bwMode="auto">
          <a:xfrm>
            <a:off x="9085679" y="2668489"/>
            <a:ext cx="1044316" cy="701525"/>
          </a:xfrm>
          <a:prstGeom prst="rect">
            <a:avLst/>
          </a:prstGeom>
          <a:noFill/>
          <a:ln w="9525">
            <a:noFill/>
            <a:miter lim="800000"/>
            <a:headEnd/>
            <a:tailEnd/>
          </a:ln>
        </p:spPr>
      </p:pic>
      <p:pic>
        <p:nvPicPr>
          <p:cNvPr id="18" name="Picture 15"/>
          <p:cNvPicPr>
            <a:picLocks noChangeAspect="1" noChangeArrowheads="1"/>
          </p:cNvPicPr>
          <p:nvPr/>
        </p:nvPicPr>
        <p:blipFill>
          <a:blip r:embed="rId5" cstate="print"/>
          <a:srcRect/>
          <a:stretch>
            <a:fillRect/>
          </a:stretch>
        </p:blipFill>
        <p:spPr bwMode="auto">
          <a:xfrm>
            <a:off x="10561827" y="2627035"/>
            <a:ext cx="805159" cy="805159"/>
          </a:xfrm>
          <a:prstGeom prst="rect">
            <a:avLst/>
          </a:prstGeom>
          <a:noFill/>
          <a:ln w="9525">
            <a:noFill/>
            <a:miter lim="800000"/>
            <a:headEnd/>
            <a:tailEnd/>
          </a:ln>
        </p:spPr>
      </p:pic>
      <p:pic>
        <p:nvPicPr>
          <p:cNvPr id="19" name="Picture 16"/>
          <p:cNvPicPr>
            <a:picLocks noChangeAspect="1" noChangeArrowheads="1"/>
          </p:cNvPicPr>
          <p:nvPr/>
        </p:nvPicPr>
        <p:blipFill>
          <a:blip r:embed="rId6" cstate="print"/>
          <a:srcRect/>
          <a:stretch>
            <a:fillRect/>
          </a:stretch>
        </p:blipFill>
        <p:spPr bwMode="auto">
          <a:xfrm>
            <a:off x="8774698" y="3777834"/>
            <a:ext cx="1020401" cy="1012429"/>
          </a:xfrm>
          <a:prstGeom prst="rect">
            <a:avLst/>
          </a:prstGeom>
          <a:noFill/>
          <a:ln w="9525">
            <a:noFill/>
            <a:miter lim="800000"/>
            <a:headEnd/>
            <a:tailEnd/>
          </a:ln>
        </p:spPr>
      </p:pic>
      <p:pic>
        <p:nvPicPr>
          <p:cNvPr id="20" name="Picture 17"/>
          <p:cNvPicPr>
            <a:picLocks noChangeAspect="1" noChangeArrowheads="1"/>
          </p:cNvPicPr>
          <p:nvPr/>
        </p:nvPicPr>
        <p:blipFill>
          <a:blip r:embed="rId7" cstate="print"/>
          <a:srcRect/>
          <a:stretch>
            <a:fillRect/>
          </a:stretch>
        </p:blipFill>
        <p:spPr bwMode="auto">
          <a:xfrm>
            <a:off x="10070842" y="4002394"/>
            <a:ext cx="1299416" cy="534116"/>
          </a:xfrm>
          <a:prstGeom prst="rect">
            <a:avLst/>
          </a:prstGeom>
          <a:noFill/>
          <a:ln w="9525">
            <a:noFill/>
            <a:miter lim="800000"/>
            <a:headEnd/>
            <a:tailEnd/>
          </a:ln>
        </p:spPr>
      </p:pic>
      <p:pic>
        <p:nvPicPr>
          <p:cNvPr id="21" name="Picture 18"/>
          <p:cNvPicPr>
            <a:picLocks noChangeAspect="1" noChangeArrowheads="1"/>
          </p:cNvPicPr>
          <p:nvPr/>
        </p:nvPicPr>
        <p:blipFill>
          <a:blip r:embed="rId8" cstate="print"/>
          <a:srcRect/>
          <a:stretch>
            <a:fillRect/>
          </a:stretch>
        </p:blipFill>
        <p:spPr bwMode="auto">
          <a:xfrm>
            <a:off x="7564963" y="3919486"/>
            <a:ext cx="749357" cy="741385"/>
          </a:xfrm>
          <a:prstGeom prst="rect">
            <a:avLst/>
          </a:prstGeom>
          <a:noFill/>
          <a:ln w="9525">
            <a:noFill/>
            <a:miter lim="800000"/>
            <a:headEnd/>
            <a:tailEnd/>
          </a:ln>
        </p:spPr>
      </p:pic>
      <p:pic>
        <p:nvPicPr>
          <p:cNvPr id="22" name="Picture 19"/>
          <p:cNvPicPr>
            <a:picLocks noChangeAspect="1" noChangeArrowheads="1"/>
          </p:cNvPicPr>
          <p:nvPr/>
        </p:nvPicPr>
        <p:blipFill>
          <a:blip r:embed="rId9" cstate="print"/>
          <a:srcRect/>
          <a:stretch>
            <a:fillRect/>
          </a:stretch>
        </p:blipFill>
        <p:spPr bwMode="auto">
          <a:xfrm>
            <a:off x="8095992" y="5160387"/>
            <a:ext cx="1024345" cy="737876"/>
          </a:xfrm>
          <a:prstGeom prst="rect">
            <a:avLst/>
          </a:prstGeom>
          <a:noFill/>
          <a:ln w="9525">
            <a:noFill/>
            <a:miter lim="800000"/>
            <a:headEnd/>
            <a:tailEnd/>
          </a:ln>
        </p:spPr>
      </p:pic>
      <p:pic>
        <p:nvPicPr>
          <p:cNvPr id="23" name="Picture 2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9120337" y="4814748"/>
            <a:ext cx="1176973" cy="929992"/>
          </a:xfrm>
          <a:prstGeom prst="rect">
            <a:avLst/>
          </a:prstGeom>
          <a:noFill/>
          <a:ln w="9525">
            <a:noFill/>
            <a:miter lim="800000"/>
            <a:headEnd/>
            <a:tailEnd/>
          </a:ln>
        </p:spPr>
      </p:pic>
      <p:pic>
        <p:nvPicPr>
          <p:cNvPr id="24" name="Picture 22"/>
          <p:cNvPicPr>
            <a:picLocks noChangeAspect="1" noChangeArrowheads="1"/>
          </p:cNvPicPr>
          <p:nvPr/>
        </p:nvPicPr>
        <p:blipFill>
          <a:blip r:embed="rId11" cstate="print"/>
          <a:srcRect/>
          <a:stretch>
            <a:fillRect/>
          </a:stretch>
        </p:blipFill>
        <p:spPr bwMode="auto">
          <a:xfrm>
            <a:off x="10416480" y="4957039"/>
            <a:ext cx="1110754" cy="1067444"/>
          </a:xfrm>
          <a:prstGeom prst="rect">
            <a:avLst/>
          </a:prstGeom>
          <a:noFill/>
          <a:ln w="9525">
            <a:noFill/>
            <a:miter lim="800000"/>
            <a:headEnd/>
            <a:tailEnd/>
          </a:ln>
        </p:spPr>
      </p:pic>
      <p:sp>
        <p:nvSpPr>
          <p:cNvPr id="25" name="24 CuadroTexto"/>
          <p:cNvSpPr txBox="1"/>
          <p:nvPr/>
        </p:nvSpPr>
        <p:spPr>
          <a:xfrm>
            <a:off x="4281399" y="1787218"/>
            <a:ext cx="3728906" cy="535531"/>
          </a:xfrm>
          <a:prstGeom prst="rect">
            <a:avLst/>
          </a:prstGeom>
          <a:noFill/>
        </p:spPr>
        <p:txBody>
          <a:bodyPr wrap="none" rtlCol="0">
            <a:spAutoFit/>
          </a:bodyPr>
          <a:lstStyle/>
          <a:p>
            <a:r>
              <a:rPr lang="es-ES" sz="2880" b="1" dirty="0">
                <a:latin typeface="Garamond" pitchFamily="18" charset="0"/>
              </a:rPr>
              <a:t>Modelado Matemático</a:t>
            </a:r>
          </a:p>
        </p:txBody>
      </p:sp>
    </p:spTree>
    <p:extLst>
      <p:ext uri="{BB962C8B-B14F-4D97-AF65-F5344CB8AC3E}">
        <p14:creationId xmlns:p14="http://schemas.microsoft.com/office/powerpoint/2010/main" val="89170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latin typeface="Garamond" panose="02020404030301010803" pitchFamily="18" charset="0"/>
              </a:rPr>
              <a:t>Proceso de modelado</a:t>
            </a:r>
            <a:endParaRPr lang="es-ES" dirty="0">
              <a:latin typeface="Garamond" panose="02020404030301010803" pitchFamily="18" charset="0"/>
            </a:endParaRPr>
          </a:p>
        </p:txBody>
      </p:sp>
      <p:graphicFrame>
        <p:nvGraphicFramePr>
          <p:cNvPr id="17" name="16 Diagrama"/>
          <p:cNvGraphicFramePr/>
          <p:nvPr/>
        </p:nvGraphicFramePr>
        <p:xfrm>
          <a:off x="1660714" y="1317307"/>
          <a:ext cx="8842176"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17 CuadroTexto"/>
          <p:cNvSpPr txBox="1"/>
          <p:nvPr/>
        </p:nvSpPr>
        <p:spPr>
          <a:xfrm>
            <a:off x="7279677" y="3282660"/>
            <a:ext cx="1718932" cy="424732"/>
          </a:xfrm>
          <a:prstGeom prst="rect">
            <a:avLst/>
          </a:prstGeom>
          <a:noFill/>
        </p:spPr>
        <p:txBody>
          <a:bodyPr wrap="none" rtlCol="0">
            <a:spAutoFit/>
          </a:bodyPr>
          <a:lstStyle/>
          <a:p>
            <a:r>
              <a:rPr lang="es-ES" sz="2160" dirty="0">
                <a:latin typeface="Garamond" pitchFamily="18" charset="0"/>
              </a:rPr>
              <a:t>Interpretación</a:t>
            </a:r>
          </a:p>
        </p:txBody>
      </p:sp>
      <p:sp>
        <p:nvSpPr>
          <p:cNvPr id="19" name="18 CuadroTexto"/>
          <p:cNvSpPr txBox="1"/>
          <p:nvPr/>
        </p:nvSpPr>
        <p:spPr>
          <a:xfrm>
            <a:off x="5111429" y="5318861"/>
            <a:ext cx="1939955" cy="424732"/>
          </a:xfrm>
          <a:prstGeom prst="rect">
            <a:avLst/>
          </a:prstGeom>
          <a:noFill/>
        </p:spPr>
        <p:txBody>
          <a:bodyPr wrap="none" rtlCol="0">
            <a:spAutoFit/>
          </a:bodyPr>
          <a:lstStyle/>
          <a:p>
            <a:r>
              <a:rPr lang="es-ES" sz="2160" dirty="0">
                <a:latin typeface="Garamond" pitchFamily="18" charset="0"/>
              </a:rPr>
              <a:t>Implementación</a:t>
            </a:r>
          </a:p>
        </p:txBody>
      </p:sp>
      <p:sp>
        <p:nvSpPr>
          <p:cNvPr id="20" name="19 CuadroTexto"/>
          <p:cNvSpPr txBox="1"/>
          <p:nvPr/>
        </p:nvSpPr>
        <p:spPr>
          <a:xfrm>
            <a:off x="3210418" y="3282660"/>
            <a:ext cx="1376852" cy="424732"/>
          </a:xfrm>
          <a:prstGeom prst="rect">
            <a:avLst/>
          </a:prstGeom>
          <a:noFill/>
        </p:spPr>
        <p:txBody>
          <a:bodyPr wrap="none" rtlCol="0">
            <a:spAutoFit/>
          </a:bodyPr>
          <a:lstStyle/>
          <a:p>
            <a:r>
              <a:rPr lang="es-ES" sz="2160" dirty="0">
                <a:latin typeface="Garamond" pitchFamily="18" charset="0"/>
              </a:rPr>
              <a:t>Evaluación</a:t>
            </a:r>
          </a:p>
        </p:txBody>
      </p:sp>
    </p:spTree>
    <p:extLst>
      <p:ext uri="{BB962C8B-B14F-4D97-AF65-F5344CB8AC3E}">
        <p14:creationId xmlns:p14="http://schemas.microsoft.com/office/powerpoint/2010/main" val="368006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Modelado de la Complejidad</a:t>
            </a:r>
            <a:endParaRPr lang="es-ES" dirty="0"/>
          </a:p>
        </p:txBody>
      </p:sp>
      <p:sp>
        <p:nvSpPr>
          <p:cNvPr id="3" name="Marcador de contenido 2"/>
          <p:cNvSpPr>
            <a:spLocks noGrp="1"/>
          </p:cNvSpPr>
          <p:nvPr>
            <p:ph idx="1"/>
          </p:nvPr>
        </p:nvSpPr>
        <p:spPr>
          <a:xfrm>
            <a:off x="609600" y="1600201"/>
            <a:ext cx="10972800" cy="4853135"/>
          </a:xfrm>
        </p:spPr>
        <p:txBody>
          <a:bodyPr>
            <a:normAutofit/>
          </a:bodyPr>
          <a:lstStyle/>
          <a:p>
            <a:r>
              <a:rPr lang="es-ES" dirty="0" smtClean="0"/>
              <a:t>Las aproximaciones clásicas no funcionan bien con el modelado de Sistemas Complejos:</a:t>
            </a:r>
          </a:p>
          <a:p>
            <a:pPr lvl="1"/>
            <a:r>
              <a:rPr lang="es-ES" dirty="0" smtClean="0"/>
              <a:t>La complejidad surge de las interacciones de todo el sistema</a:t>
            </a:r>
          </a:p>
          <a:p>
            <a:pPr lvl="1"/>
            <a:r>
              <a:rPr lang="es-ES" dirty="0" smtClean="0"/>
              <a:t>… no funciona la simplificación como medio de modelado</a:t>
            </a:r>
          </a:p>
          <a:p>
            <a:pPr lvl="1"/>
            <a:r>
              <a:rPr lang="es-ES" dirty="0" smtClean="0"/>
              <a:t>Muestran alta </a:t>
            </a:r>
            <a:r>
              <a:rPr lang="es-ES" dirty="0" err="1" smtClean="0"/>
              <a:t>impredecibilidad</a:t>
            </a:r>
            <a:endParaRPr lang="es-ES" dirty="0" smtClean="0"/>
          </a:p>
          <a:p>
            <a:r>
              <a:rPr lang="es-ES" dirty="0" smtClean="0"/>
              <a:t>Entre las vías actuales existen 3 que destacan:</a:t>
            </a:r>
          </a:p>
          <a:p>
            <a:pPr lvl="1"/>
            <a:r>
              <a:rPr lang="es-ES" dirty="0" smtClean="0"/>
              <a:t>Sistemas Dinámicos (entendidos como casos de </a:t>
            </a:r>
            <a:r>
              <a:rPr lang="es-ES" dirty="0" err="1" smtClean="0"/>
              <a:t>EDO’s</a:t>
            </a:r>
            <a:r>
              <a:rPr lang="es-ES" dirty="0" smtClean="0"/>
              <a:t> o </a:t>
            </a:r>
            <a:r>
              <a:rPr lang="es-ES" dirty="0" err="1" smtClean="0"/>
              <a:t>EDP’s</a:t>
            </a:r>
            <a:r>
              <a:rPr lang="es-ES" dirty="0" smtClean="0"/>
              <a:t>)</a:t>
            </a:r>
          </a:p>
          <a:p>
            <a:pPr lvl="1"/>
            <a:r>
              <a:rPr lang="es-ES" dirty="0" smtClean="0"/>
              <a:t>Sistemas </a:t>
            </a:r>
            <a:r>
              <a:rPr lang="es-ES" dirty="0" err="1" smtClean="0"/>
              <a:t>Multiagente</a:t>
            </a:r>
            <a:r>
              <a:rPr lang="es-ES" dirty="0" smtClean="0"/>
              <a:t> </a:t>
            </a:r>
          </a:p>
          <a:p>
            <a:pPr lvl="1"/>
            <a:r>
              <a:rPr lang="es-ES" dirty="0" smtClean="0"/>
              <a:t>Redes Complejas</a:t>
            </a:r>
          </a:p>
        </p:txBody>
      </p:sp>
    </p:spTree>
    <p:extLst>
      <p:ext uri="{BB962C8B-B14F-4D97-AF65-F5344CB8AC3E}">
        <p14:creationId xmlns:p14="http://schemas.microsoft.com/office/powerpoint/2010/main" val="10359155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Vida Artificial &amp;quot;&quot;/&gt;&lt;property id=&quot;20307&quot; value=&quot;256&quot;/&gt;&lt;/object&gt;&lt;object type=&quot;3&quot; unique_id=&quot;10005&quot;&gt;&lt;property id=&quot;20148&quot; value=&quot;5&quot;/&gt;&lt;property id=&quot;20300&quot; value=&quot;Slide 22 - &amp;quot;Sistemas Dinámicos: Primera Formalización para la Complejidad&amp;quot;&quot;/&gt;&lt;property id=&quot;20307&quot; value=&quot;257&quot;/&gt;&lt;/object&gt;&lt;object type=&quot;3&quot; unique_id=&quot;15271&quot;&gt;&lt;property id=&quot;20148&quot; value=&quot;5&quot;/&gt;&lt;property id=&quot;20300&quot; value=&quot;Slide 23 - &amp;quot;Sistemas Dinámicos: Primera Formalización para la Complejidad&amp;quot;&quot;/&gt;&lt;property id=&quot;20307&quot; value=&quot;259&quot;/&gt;&lt;/object&gt;&lt;object type=&quot;3&quot; unique_id=&quot;15272&quot;&gt;&lt;property id=&quot;20148&quot; value=&quot;5&quot;/&gt;&lt;property id=&quot;20300&quot; value=&quot;Slide 24 - &amp;quot;Expresiones habituales de SSDD&amp;quot;&quot;/&gt;&lt;property id=&quot;20307&quot; value=&quot;260&quot;/&gt;&lt;/object&gt;&lt;object type=&quot;3&quot; unique_id=&quot;15273&quot;&gt;&lt;property id=&quot;20148&quot; value=&quot;5&quot;/&gt;&lt;property id=&quot;20300&quot; value=&quot;Slide 25 - &amp;quot;Ejemplo de flujo 2D&amp;quot;&quot;/&gt;&lt;property id=&quot;20307&quot; value=&quot;261&quot;/&gt;&lt;/object&gt;&lt;object type=&quot;3&quot; unique_id=&quot;15274&quot;&gt;&lt;property id=&quot;20148&quot; value=&quot;5&quot;/&gt;&lt;property id=&quot;20300&quot; value=&quot;Slide 26 - &amp;quot;Atractores y Puntos Fijos&amp;quot;&quot;/&gt;&lt;property id=&quot;20307&quot; value=&quot;262&quot;/&gt;&lt;/object&gt;&lt;object type=&quot;3&quot; unique_id=&quot;15467&quot;&gt;&lt;property id=&quot;20148&quot; value=&quot;5&quot;/&gt;&lt;property id=&quot;20300&quot; value=&quot;Slide 27 - &amp;quot;Puntos fijos en 1D&amp;quot;&quot;/&gt;&lt;property id=&quot;20307&quot; value=&quot;263&quot;/&gt;&lt;/object&gt;&lt;object type=&quot;3&quot; unique_id=&quot;15549&quot;&gt;&lt;property id=&quot;20148&quot; value=&quot;5&quot;/&gt;&lt;property id=&quot;20300&quot; value=&quot;Slide 28 - &amp;quot;Puntos fijos en 2D&amp;quot;&quot;/&gt;&lt;property id=&quot;20307&quot; value=&quot;264&quot;/&gt;&lt;/object&gt;&lt;object type=&quot;3&quot; unique_id=&quot;15550&quot;&gt;&lt;property id=&quot;20148&quot; value=&quot;5&quot;/&gt;&lt;property id=&quot;20300&quot; value=&quot;Slide 29 - &amp;quot;2D: Más complicado todavía…&amp;quot;&quot;/&gt;&lt;property id=&quot;20307&quot; value=&quot;265&quot;/&gt;&lt;/object&gt;&lt;object type=&quot;3&quot; unique_id=&quot;15551&quot;&gt;&lt;property id=&quot;20148&quot; value=&quot;5&quot;/&gt;&lt;property id=&quot;20300&quot; value=&quot;Slide 30 - &amp;quot;… ¿y qué ocurre en dimensiones superiores?&amp;quot;&quot;/&gt;&lt;property id=&quot;20307&quot; value=&quot;266&quot;/&gt;&lt;/object&gt;&lt;object type=&quot;3&quot; unique_id=&quot;15552&quot;&gt;&lt;property id=&quot;20148&quot; value=&quot;5&quot;/&gt;&lt;property id=&quot;20300&quot; value=&quot;Slide 31 - &amp;quot;Determinismo Débil y Fuerte&amp;quot;&quot;/&gt;&lt;property id=&quot;20307&quot; value=&quot;267&quot;/&gt;&lt;/object&gt;&lt;object type=&quot;3&quot; unique_id=&quot;15553&quot;&gt;&lt;property id=&quot;20148&quot; value=&quot;5&quot;/&gt;&lt;property id=&quot;20300&quot; value=&quot;Slide 32 - &amp;quot;Determinismo Débil y Fuerte: Representación Geométrica&amp;quot;&quot;/&gt;&lt;property id=&quot;20307&quot; value=&quot;268&quot;/&gt;&lt;/object&gt;&lt;object type=&quot;3&quot; unique_id=&quot;15554&quot;&gt;&lt;property id=&quot;20148&quot; value=&quot;5&quot;/&gt;&lt;property id=&quot;20300&quot; value=&quot;Slide 33 - &amp;quot;Un ejemplo: Curva de Lorenz&amp;quot;&quot;/&gt;&lt;property id=&quot;20307&quot; value=&quot;269&quot;/&gt;&lt;/object&gt;&lt;object type=&quot;3&quot; unique_id=&quot;15555&quot;&gt;&lt;property id=&quot;20148&quot; value=&quot;5&quot;/&gt;&lt;property id=&quot;20300&quot; value=&quot;Slide 34 - &amp;quot;Atractor de Lorenz: efecto mariposa&amp;quot;&quot;/&gt;&lt;property id=&quot;20307&quot; value=&quot;270&quot;/&gt;&lt;/object&gt;&lt;object type=&quot;3&quot; unique_id=&quot;16896&quot;&gt;&lt;property id=&quot;20148&quot; value=&quot;5&quot;/&gt;&lt;property id=&quot;20300&quot; value=&quot;Slide 2 - &amp;quot;  ¿Qué es un sistema complejo?&amp;quot;&quot;/&gt;&lt;property id=&quot;20307&quot; value=&quot;273&quot;/&gt;&lt;/object&gt;&lt;object type=&quot;3&quot; unique_id=&quot;16897&quot;&gt;&lt;property id=&quot;20148&quot; value=&quot;5&quot;/&gt;&lt;property id=&quot;20300&quot; value=&quot;Slide 3 - &amp;quot;  ¿Qué es un sistema complejo?&amp;quot;&quot;/&gt;&lt;property id=&quot;20307&quot; value=&quot;328&quot;/&gt;&lt;/object&gt;&lt;object type=&quot;3&quot; unique_id=&quot;16898&quot;&gt;&lt;property id=&quot;20148&quot; value=&quot;5&quot;/&gt;&lt;property id=&quot;20300&quot; value=&quot;Slide 4 - &amp;quot;More is different!&amp;quot;&quot;/&gt;&lt;property id=&quot;20307&quot; value=&quot;278&quot;/&gt;&lt;/object&gt;&lt;object type=&quot;3&quot; unique_id=&quot;16899&quot;&gt;&lt;property id=&quot;20148&quot; value=&quot;5&quot;/&gt;&lt;property id=&quot;20300&quot; value=&quot;Slide 5 - &amp;quot;Ejemplos de Sistemas Complejos&amp;quot;&quot;/&gt;&lt;property id=&quot;20307&quot; value=&quot;279&quot;/&gt;&lt;/object&gt;&lt;object type=&quot;3&quot; unique_id=&quot;16900&quot;&gt;&lt;property id=&quot;20148&quot; value=&quot;5&quot;/&gt;&lt;property id=&quot;20300&quot; value=&quot;Slide 6 - &amp;quot;Colonias de insectos&amp;quot;&quot;/&gt;&lt;property id=&quot;20307&quot; value=&quot;329&quot;/&gt;&lt;/object&gt;&lt;object type=&quot;3&quot; unique_id=&quot;16901&quot;&gt;&lt;property id=&quot;20148&quot; value=&quot;5&quot;/&gt;&lt;property id=&quot;20300&quot; value=&quot;Slide 7 - &amp;quot;Colonias de insectos&amp;quot;&quot;/&gt;&lt;property id=&quot;20307&quot; value=&quot;330&quot;/&gt;&lt;/object&gt;&lt;object type=&quot;3&quot; unique_id=&quot;16902&quot;&gt;&lt;property id=&quot;20148&quot; value=&quot;5&quot;/&gt;&lt;property id=&quot;20300&quot; value=&quot;Slide 8 - &amp;quot;Movimientos en grupo&amp;quot;&quot;/&gt;&lt;property id=&quot;20307&quot; value=&quot;331&quot;/&gt;&lt;/object&gt;&lt;object type=&quot;3&quot; unique_id=&quot;16903&quot;&gt;&lt;property id=&quot;20148&quot; value=&quot;5&quot;/&gt;&lt;property id=&quot;20300&quot; value=&quot;Slide 9 - &amp;quot;Movimientos en grupo&amp;quot;&quot;/&gt;&lt;property id=&quot;20307&quot; value=&quot;332&quot;/&gt;&lt;/object&gt;&lt;object type=&quot;3&quot; unique_id=&quot;16904&quot;&gt;&lt;property id=&quot;20148&quot; value=&quot;5&quot;/&gt;&lt;property id=&quot;20300&quot; value=&quot;Slide 10 - &amp;quot;Sincronización&amp;quot;&quot;/&gt;&lt;property id=&quot;20307&quot; value=&quot;287&quot;/&gt;&lt;/object&gt;&lt;object type=&quot;3&quot; unique_id=&quot;16905&quot;&gt;&lt;property id=&quot;20148&quot; value=&quot;5&quot;/&gt;&lt;property id=&quot;20300&quot; value=&quot;Slide 11 - &amp;quot;Sincronización&amp;quot;&quot;/&gt;&lt;property id=&quot;20307&quot; value=&quot;333&quot;/&gt;&lt;/object&gt;&lt;object type=&quot;3&quot; unique_id=&quot;16906&quot;&gt;&lt;property id=&quot;20148&quot; value=&quot;5&quot;/&gt;&lt;property id=&quot;20300&quot; value=&quot;Slide 12 - &amp;quot;Modelos de tráfico&amp;quot;&quot;/&gt;&lt;property id=&quot;20307&quot; value=&quot;290&quot;/&gt;&lt;/object&gt;&lt;object type=&quot;3&quot; unique_id=&quot;16907&quot;&gt;&lt;property id=&quot;20148&quot; value=&quot;5&quot;/&gt;&lt;property id=&quot;20300&quot; value=&quot;Slide 13 - &amp;quot;Modelos de tráfico&amp;quot;&quot;/&gt;&lt;property id=&quot;20307&quot; value=&quot;292&quot;/&gt;&lt;/object&gt;&lt;object type=&quot;3&quot; unique_id=&quot;16908&quot;&gt;&lt;property id=&quot;20148&quot; value=&quot;5&quot;/&gt;&lt;property id=&quot;20300&quot; value=&quot;Slide 14 - &amp;quot;Modelos de tráfico&amp;quot;&quot;/&gt;&lt;property id=&quot;20307&quot; value=&quot;334&quot;/&gt;&lt;/object&gt;&lt;object type=&quot;3&quot; unique_id=&quot;16909&quot;&gt;&lt;property id=&quot;20148&quot; value=&quot;5&quot;/&gt;&lt;property id=&quot;20300&quot; value=&quot;Slide 15 - &amp;quot;Modelos de tráfico&amp;quot;&quot;/&gt;&lt;property id=&quot;20307&quot; value=&quot;335&quot;/&gt;&lt;/object&gt;&lt;object type=&quot;3&quot; unique_id=&quot;16913&quot;&gt;&lt;property id=&quot;20148&quot; value=&quot;5&quot;/&gt;&lt;property id=&quot;20300&quot; value=&quot;Slide 17 - &amp;quot;   Emergencia de propiedades&amp;quot;&quot;/&gt;&lt;property id=&quot;20307&quot; value=&quot;303&quot;/&gt;&lt;/object&gt;&lt;object type=&quot;3&quot; unique_id=&quot;16917&quot;&gt;&lt;property id=&quot;20148&quot; value=&quot;5&quot;/&gt;&lt;property id=&quot;20300&quot; value=&quot;Slide 19 - &amp;quot;Transiciones de fase&amp;quot;&quot;/&gt;&lt;property id=&quot;20307&quot; value=&quot;307&quot;/&gt;&lt;/object&gt;&lt;object type=&quot;3&quot; unique_id=&quot;16925&quot;&gt;&lt;property id=&quot;20148&quot; value=&quot;5&quot;/&gt;&lt;property id=&quot;20300&quot; value=&quot;Slide 20 - &amp;quot;Robustez&amp;quot;&quot;/&gt;&lt;property id=&quot;20307&quot; value=&quot;315&quot;/&gt;&lt;/object&gt;&lt;object type=&quot;3&quot; unique_id=&quot;17238&quot;&gt;&lt;property id=&quot;20148&quot; value=&quot;5&quot;/&gt;&lt;property id=&quot;20300&quot; value=&quot;Slide 16 - &amp;quot;Modelos de tráfico&amp;quot;&quot;/&gt;&lt;property id=&quot;20307&quot; value=&quot;336&quot;/&gt;&lt;/object&gt;&lt;object type=&quot;3&quot; unique_id=&quot;17239&quot;&gt;&lt;property id=&quot;20148&quot; value=&quot;5&quot;/&gt;&lt;property id=&quot;20300&quot; value=&quot;Slide 18 - &amp;quot;   Emergencia de propiedades&amp;quot;&quot;/&gt;&lt;property id=&quot;20307&quot; value=&quot;337&quot;/&gt;&lt;/object&gt;&lt;object type=&quot;3&quot; unique_id=&quot;17470&quot;&gt;&lt;property id=&quot;20148&quot; value=&quot;5&quot;/&gt;&lt;property id=&quot;20300&quot; value=&quot;Slide 21 - &amp;quot;Robustez&amp;quot;&quot;/&gt;&lt;property id=&quot;20307&quot; value=&quot;338&quot;/&gt;&lt;/object&gt;&lt;object type=&quot;3&quot; unique_id=&quot;17471&quot;&gt;&lt;property id=&quot;20148&quot; value=&quot;5&quot;/&gt;&lt;property id=&quot;20300&quot; value=&quot;Slide 35 - &amp;quot;Redes Complejas: Segunda Formalización para la Complejidad&amp;quot;&quot;/&gt;&lt;property id=&quot;20307&quot; value=&quot;339&quot;/&gt;&lt;/object&gt;&lt;object type=&quot;3&quot; unique_id=&quot;21313&quot;&gt;&lt;property id=&quot;20148&quot; value=&quot;5&quot;/&gt;&lt;property id=&quot;20300&quot; value=&quot;Slide 36 - &amp;quot;Redes: antecedentes&amp;quot;&quot;/&gt;&lt;property id=&quot;20307&quot; value=&quot;350&quot;/&gt;&lt;/object&gt;&lt;object type=&quot;3&quot; unique_id=&quot;21314&quot;&gt;&lt;property id=&quot;20148&quot; value=&quot;5&quot;/&gt;&lt;property id=&quot;20300&quot; value=&quot;Slide 37 - &amp;quot;Redes: nueva visión&amp;quot;&quot;/&gt;&lt;property id=&quot;20307&quot; value=&quot;351&quot;/&gt;&lt;/object&gt;&lt;object type=&quot;3&quot; unique_id=&quot;21315&quot;&gt;&lt;property id=&quot;20148&quot; value=&quot;5&quot;/&gt;&lt;property id=&quot;20300&quot; value=&quot;Slide 38 - &amp;quot;Redes: nueva visión&amp;quot;&quot;/&gt;&lt;property id=&quot;20307&quot; value=&quot;352&quot;/&gt;&lt;/object&gt;&lt;object type=&quot;3&quot; unique_id=&quot;21316&quot;&gt;&lt;property id=&quot;20148&quot; value=&quot;5&quot;/&gt;&lt;property id=&quot;20300&quot; value=&quot;Slide 39 - &amp;quot;Redes en el mundo real&amp;quot;&quot;/&gt;&lt;property id=&quot;20307&quot; value=&quot;345&quot;/&gt;&lt;/object&gt;&lt;object type=&quot;3&quot; unique_id=&quot;21317&quot;&gt;&lt;property id=&quot;20148&quot; value=&quot;5&quot;/&gt;&lt;property id=&quot;20300&quot; value=&quot;Slide 40 - &amp;quot;Redes en el mundo real&amp;quot;&quot;/&gt;&lt;property id=&quot;20307&quot; value=&quot;346&quot;/&gt;&lt;/object&gt;&lt;object type=&quot;3&quot; unique_id=&quot;23992&quot;&gt;&lt;property id=&quot;20148&quot; value=&quot;5&quot;/&gt;&lt;property id=&quot;20300&quot; value=&quot;Slide 41 - &amp;quot;Modelo de Representación unificado: Teoría de Grafos&amp;quot;&quot;/&gt;&lt;property id=&quot;20307&quot; value=&quot;354&quot;/&gt;&lt;/object&gt;&lt;object type=&quot;3&quot; unique_id=&quot;23993&quot;&gt;&lt;property id=&quot;20148&quot; value=&quot;5&quot;/&gt;&lt;property id=&quot;20300&quot; value=&quot;Slide 42 - &amp;quot;Fundamentos de Teoría de Grafos&amp;quot;&quot;/&gt;&lt;property id=&quot;20307&quot; value=&quot;355&quot;/&gt;&lt;/object&gt;&lt;object type=&quot;3&quot; unique_id=&quot;23994&quot;&gt;&lt;property id=&quot;20148&quot; value=&quot;5&quot;/&gt;&lt;property id=&quot;20300&quot; value=&quot;Slide 43 - &amp;quot;Medidas usuales en Teoría de Grafos&amp;quot;&quot;/&gt;&lt;property id=&quot;20307&quot; value=&quot;356&quot;/&gt;&lt;/object&gt;&lt;object type=&quot;3&quot; unique_id=&quot;23995&quot;&gt;&lt;property id=&quot;20148&quot; value=&quot;5&quot;/&gt;&lt;property id=&quot;20300&quot; value=&quot;Slide 44 - &amp;quot;Medidas: Grado y Distribuciones de Grados&amp;quot;&quot;/&gt;&lt;property id=&quot;20307&quot; value=&quot;357&quot;/&gt;&lt;/object&gt;&lt;object type=&quot;3&quot; unique_id=&quot;23996&quot;&gt;&lt;property id=&quot;20148&quot; value=&quot;5&quot;/&gt;&lt;property id=&quot;20300&quot; value=&quot;Slide 45 - &amp;quot;Medidas: Grado y Distribuciones de Grados&amp;quot;&quot;/&gt;&lt;property id=&quot;20307&quot; value=&quot;358&quot;/&gt;&lt;/object&gt;&lt;object type=&quot;3&quot; unique_id=&quot;23997&quot;&gt;&lt;property id=&quot;20148&quot; value=&quot;5&quot;/&gt;&lt;property id=&quot;20300&quot; value=&quot;Slide 46 - &amp;quot;Medidas: Grado y Distribuciones de Grados&amp;quot;&quot;/&gt;&lt;property id=&quot;20307&quot; value=&quot;359&quot;/&gt;&lt;/object&gt;&lt;object type=&quot;3&quot; unique_id=&quot;23998&quot;&gt;&lt;property id=&quot;20148&quot; value=&quot;5&quot;/&gt;&lt;property id=&quot;20300&quot; value=&quot;Slide 47 - &amp;quot;Medidas: Coeficiente de Clustering o de Transitividad&amp;quot;&quot;/&gt;&lt;property id=&quot;20307&quot; value=&quot;360&quot;/&gt;&lt;/object&gt;&lt;object type=&quot;3&quot; unique_id=&quot;23999&quot;&gt;&lt;property id=&quot;20148&quot; value=&quot;5&quot;/&gt;&lt;property id=&quot;20300&quot; value=&quot;Slide 48 - &amp;quot;Medidas: Conectividad&amp;quot;&quot;/&gt;&lt;property id=&quot;20307&quot; value=&quot;361&quot;/&gt;&lt;/object&gt;&lt;object type=&quot;3&quot; unique_id=&quot;24000&quot;&gt;&lt;property id=&quot;20148&quot; value=&quot;5&quot;/&gt;&lt;property id=&quot;20300&quot; value=&quot;Slide 49 - &amp;quot;Medidas: distancia&amp;quot;&quot;/&gt;&lt;property id=&quot;20307&quot; value=&quot;362&quot;/&gt;&lt;/object&gt;&lt;object type=&quot;3&quot; unique_id=&quot;24001&quot;&gt;&lt;property id=&quot;20148&quot; value=&quot;5&quot;/&gt;&lt;property id=&quot;20300&quot; value=&quot;Slide 50 - &amp;quot;Medidas: Betweenness o Carga&amp;quot;&quot;/&gt;&lt;property id=&quot;20307&quot; value=&quot;363&quot;/&gt;&lt;/object&gt;&lt;object type=&quot;3&quot; unique_id=&quot;24002&quot;&gt;&lt;property id=&quot;20148&quot; value=&quot;5&quot;/&gt;&lt;property id=&quot;20300&quot; value=&quot;Slide 51 - &amp;quot;Modelos de Redes&amp;quot;&quot;/&gt;&lt;property id=&quot;20307&quot; value=&quot;364&quot;/&gt;&lt;/object&gt;&lt;object type=&quot;3&quot; unique_id=&quot;24003&quot;&gt;&lt;property id=&quot;20148&quot; value=&quot;5&quot;/&gt;&lt;property id=&quot;20300&quot; value=&quot;Slide 52 - &amp;quot;Topología de Poisson&amp;quot;&quot;/&gt;&lt;property id=&quot;20307&quot; value=&quot;365&quot;/&gt;&lt;/object&gt;&lt;object type=&quot;3&quot; unique_id=&quot;24004&quot;&gt;&lt;property id=&quot;20148&quot; value=&quot;5&quot;/&gt;&lt;property id=&quot;20300&quot; value=&quot;Slide 53 - &amp;quot;Topología Libre de Escala&amp;quot;&quot;/&gt;&lt;property id=&quot;20307&quot; value=&quot;366&quot;/&gt;&lt;/object&gt;&lt;object type=&quot;3&quot; unique_id=&quot;24005&quot;&gt;&lt;property id=&quot;20148&quot; value=&quot;5&quot;/&gt;&lt;property id=&quot;20300&quot; value=&quot;Slide 54 - &amp;quot;Robustez de las topologías Libres de Escala&amp;quot;&quot;/&gt;&lt;property id=&quot;20307&quot; value=&quot;367&quot;/&gt;&lt;/object&gt;&lt;object type=&quot;3&quot; unique_id=&quot;24006&quot;&gt;&lt;property id=&quot;20148&quot; value=&quot;5&quot;/&gt;&lt;property id=&quot;20300&quot; value=&quot;Slide 55 - &amp;quot;Modelos de construcción de Redes&amp;quot;&quot;/&gt;&lt;property id=&quot;20307&quot; value=&quot;368&quot;/&gt;&lt;/object&gt;&lt;object type=&quot;3&quot; unique_id=&quot;24007&quot;&gt;&lt;property id=&quot;20148&quot; value=&quot;5&quot;/&gt;&lt;property id=&quot;20300&quot; value=&quot;Slide 56 - &amp;quot;Modelo de Grafos Aleatorios&amp;quot;&quot;/&gt;&lt;property id=&quot;20307&quot; value=&quot;369&quot;/&gt;&lt;/object&gt;&lt;object type=&quot;3&quot; unique_id=&quot;24008&quot;&gt;&lt;property id=&quot;20148&quot; value=&quot;5&quot;/&gt;&lt;property id=&quot;20300&quot; value=&quot;Slide 57 - &amp;quot;Modelo de Wattz-Strogatz&amp;quot;&quot;/&gt;&lt;property id=&quot;20307&quot; value=&quot;370&quot;/&gt;&lt;/object&gt;&lt;object type=&quot;3&quot; unique_id=&quot;24009&quot;&gt;&lt;property id=&quot;20148&quot; value=&quot;5&quot;/&gt;&lt;property id=&quot;20300&quot; value=&quot;Slide 58 - &amp;quot;Características de los Mod. Est.&amp;quot;&quot;/&gt;&lt;property id=&quot;20307&quot; value=&quot;371&quot;/&gt;&lt;/object&gt;&lt;object type=&quot;3&quot; unique_id=&quot;24010&quot;&gt;&lt;property id=&quot;20148&quot; value=&quot;5&quot;/&gt;&lt;property id=&quot;20300&quot; value=&quot;Slide 59 - &amp;quot;Modelos Dinámicos&amp;quot;&quot;/&gt;&lt;property id=&quot;20307&quot; value=&quot;372&quot;/&gt;&lt;/object&gt;&lt;object type=&quot;3&quot; unique_id=&quot;24011&quot;&gt;&lt;property id=&quot;20148&quot; value=&quot;5&quot;/&gt;&lt;property id=&quot;20300&quot; value=&quot;Slide 60 - &amp;quot;Modelo de Enlace Preferencial&amp;quot;&quot;/&gt;&lt;property id=&quot;20307&quot; value=&quot;373&quot;/&gt;&lt;/object&gt;&lt;object type=&quot;3&quot; unique_id=&quot;24012&quot;&gt;&lt;property id=&quot;20148&quot; value=&quot;5&quot;/&gt;&lt;property id=&quot;20300&quot; value=&quot;Slide 61 - &amp;quot;Modelo de Duplicación&amp;quot;&quot;/&gt;&lt;property id=&quot;20307&quot; value=&quot;374&quot;/&gt;&lt;/object&gt;&lt;object type=&quot;3&quot; unique_id=&quot;24013&quot;&gt;&lt;property id=&quot;20148&quot; value=&quot;5&quot;/&gt;&lt;property id=&quot;20300&quot; value=&quot;Slide 62 - &amp;quot;Redes Naturales vs. Redes Artificiales&amp;quot;&quot;/&gt;&lt;property id=&quot;20307&quot; value=&quot;375&quot;/&gt;&lt;/object&gt;&lt;object type=&quot;3&quot; unique_id=&quot;24014&quot;&gt;&lt;property id=&quot;20148&quot; value=&quot;5&quot;/&gt;&lt;property id=&quot;20300&quot; value=&quot;Slide 63 - &amp;quot;Comparativa de algunas redes&amp;quot;&quot;/&gt;&lt;property id=&quot;20307&quot; value=&quot;376&quot;/&gt;&lt;/object&gt;&lt;/object&gt;&lt;/object&gt;&lt;/database&gt;"/>
  <p:tag name="SECTOMILLISECCONVERTED"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opio">
      <a:majorFont>
        <a:latin typeface="Garamond"/>
        <a:ea typeface=""/>
        <a:cs typeface=""/>
      </a:majorFont>
      <a:minorFont>
        <a:latin typeface="Garamond"/>
        <a:ea typeface=""/>
        <a:cs typeface=""/>
      </a:minorFont>
    </a:fontScheme>
    <a:fmtScheme name="Equidad">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2170</TotalTime>
  <Words>1500</Words>
  <Application>Microsoft Office PowerPoint</Application>
  <PresentationFormat>Panorámica</PresentationFormat>
  <Paragraphs>182</Paragraphs>
  <Slides>23</Slides>
  <Notes>7</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23</vt:i4>
      </vt:variant>
    </vt:vector>
  </HeadingPairs>
  <TitlesOfParts>
    <vt:vector size="28" baseType="lpstr">
      <vt:lpstr>Arial</vt:lpstr>
      <vt:lpstr>Calibri</vt:lpstr>
      <vt:lpstr>Garamond</vt:lpstr>
      <vt:lpstr>Symbol</vt:lpstr>
      <vt:lpstr>Tema de Office</vt:lpstr>
      <vt:lpstr>Aproximaciones al modelado de la complejidad: Sistemas Dinámicos, Sistemas MultiAgente y Redes Complejas </vt:lpstr>
      <vt:lpstr>Sobre el modelado de problemas</vt:lpstr>
      <vt:lpstr>Conocer el mundo</vt:lpstr>
      <vt:lpstr>Conocer el mundo</vt:lpstr>
      <vt:lpstr>Conocer el mundo</vt:lpstr>
      <vt:lpstr>Modelar el mundo</vt:lpstr>
      <vt:lpstr>Qué es un modelo</vt:lpstr>
      <vt:lpstr>Proceso de modelado</vt:lpstr>
      <vt:lpstr>Modelado de la Complejidad</vt:lpstr>
      <vt:lpstr>Sistemas Dinámicos: Primera Formalización para la Complejidad</vt:lpstr>
      <vt:lpstr>Sistemas Dinámicos: Primera Formalización para la Complejidad</vt:lpstr>
      <vt:lpstr>Expresiones habituales de SSDD</vt:lpstr>
      <vt:lpstr>Ejemplo de flujo 2D</vt:lpstr>
      <vt:lpstr>Atractores y Puntos Fijos</vt:lpstr>
      <vt:lpstr>Puntos fijos en 1D</vt:lpstr>
      <vt:lpstr>Puntos fijos en 2D</vt:lpstr>
      <vt:lpstr>2D: Más complicado todavía…</vt:lpstr>
      <vt:lpstr>… ¿y qué ocurre en dimensiones superiores?</vt:lpstr>
      <vt:lpstr>Determinismo Débil y Fuerte</vt:lpstr>
      <vt:lpstr>Determinismo Débil y Fuerte: Representación Geométrica</vt:lpstr>
      <vt:lpstr>Un ejemplo: Curva de Lorenz</vt:lpstr>
      <vt:lpstr>Atractor de Lorenz: efecto mariposa</vt:lpstr>
      <vt:lpstr>Otras Aproximaciones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Fernando</dc:creator>
  <cp:lastModifiedBy>Fernando Sancho Caparrini</cp:lastModifiedBy>
  <cp:revision>158</cp:revision>
  <dcterms:created xsi:type="dcterms:W3CDTF">2010-10-30T10:49:03Z</dcterms:created>
  <dcterms:modified xsi:type="dcterms:W3CDTF">2018-06-21T17:56:08Z</dcterms:modified>
</cp:coreProperties>
</file>